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115"/>
  </p:notesMasterIdLst>
  <p:handoutMasterIdLst>
    <p:handoutMasterId r:id="rId116"/>
  </p:handoutMasterIdLst>
  <p:sldIdLst>
    <p:sldId id="256" r:id="rId3"/>
    <p:sldId id="307" r:id="rId4"/>
    <p:sldId id="321" r:id="rId5"/>
    <p:sldId id="308" r:id="rId6"/>
    <p:sldId id="309" r:id="rId7"/>
    <p:sldId id="310" r:id="rId8"/>
    <p:sldId id="315" r:id="rId9"/>
    <p:sldId id="316" r:id="rId10"/>
    <p:sldId id="314" r:id="rId11"/>
    <p:sldId id="311" r:id="rId12"/>
    <p:sldId id="312" r:id="rId13"/>
    <p:sldId id="313" r:id="rId14"/>
    <p:sldId id="262" r:id="rId15"/>
    <p:sldId id="263" r:id="rId16"/>
    <p:sldId id="264" r:id="rId17"/>
    <p:sldId id="317" r:id="rId18"/>
    <p:sldId id="318" r:id="rId19"/>
    <p:sldId id="319" r:id="rId20"/>
    <p:sldId id="267" r:id="rId21"/>
    <p:sldId id="268" r:id="rId22"/>
    <p:sldId id="329" r:id="rId23"/>
    <p:sldId id="322" r:id="rId24"/>
    <p:sldId id="323" r:id="rId25"/>
    <p:sldId id="325" r:id="rId26"/>
    <p:sldId id="326" r:id="rId27"/>
    <p:sldId id="327" r:id="rId28"/>
    <p:sldId id="328" r:id="rId29"/>
    <p:sldId id="333" r:id="rId30"/>
    <p:sldId id="334" r:id="rId31"/>
    <p:sldId id="335" r:id="rId32"/>
    <p:sldId id="269" r:id="rId33"/>
    <p:sldId id="336" r:id="rId34"/>
    <p:sldId id="337" r:id="rId35"/>
    <p:sldId id="338" r:id="rId36"/>
    <p:sldId id="270" r:id="rId37"/>
    <p:sldId id="271" r:id="rId38"/>
    <p:sldId id="272" r:id="rId39"/>
    <p:sldId id="273" r:id="rId40"/>
    <p:sldId id="274" r:id="rId41"/>
    <p:sldId id="275" r:id="rId42"/>
    <p:sldId id="276" r:id="rId43"/>
    <p:sldId id="277" r:id="rId44"/>
    <p:sldId id="278" r:id="rId45"/>
    <p:sldId id="386" r:id="rId46"/>
    <p:sldId id="279" r:id="rId47"/>
    <p:sldId id="280" r:id="rId48"/>
    <p:sldId id="339" r:id="rId49"/>
    <p:sldId id="281" r:id="rId50"/>
    <p:sldId id="340" r:id="rId51"/>
    <p:sldId id="282" r:id="rId52"/>
    <p:sldId id="283" r:id="rId53"/>
    <p:sldId id="284" r:id="rId54"/>
    <p:sldId id="341" r:id="rId55"/>
    <p:sldId id="342" r:id="rId56"/>
    <p:sldId id="343" r:id="rId57"/>
    <p:sldId id="285" r:id="rId58"/>
    <p:sldId id="373" r:id="rId59"/>
    <p:sldId id="374" r:id="rId60"/>
    <p:sldId id="345" r:id="rId61"/>
    <p:sldId id="346" r:id="rId62"/>
    <p:sldId id="353" r:id="rId63"/>
    <p:sldId id="368" r:id="rId64"/>
    <p:sldId id="369" r:id="rId65"/>
    <p:sldId id="372" r:id="rId66"/>
    <p:sldId id="379" r:id="rId67"/>
    <p:sldId id="375" r:id="rId68"/>
    <p:sldId id="347" r:id="rId69"/>
    <p:sldId id="377" r:id="rId70"/>
    <p:sldId id="378" r:id="rId71"/>
    <p:sldId id="348" r:id="rId72"/>
    <p:sldId id="376" r:id="rId73"/>
    <p:sldId id="360" r:id="rId74"/>
    <p:sldId id="362" r:id="rId75"/>
    <p:sldId id="363" r:id="rId76"/>
    <p:sldId id="364" r:id="rId77"/>
    <p:sldId id="371" r:id="rId78"/>
    <p:sldId id="370" r:id="rId79"/>
    <p:sldId id="354" r:id="rId80"/>
    <p:sldId id="355" r:id="rId81"/>
    <p:sldId id="350" r:id="rId82"/>
    <p:sldId id="330" r:id="rId83"/>
    <p:sldId id="356" r:id="rId84"/>
    <p:sldId id="288" r:id="rId85"/>
    <p:sldId id="289" r:id="rId86"/>
    <p:sldId id="365" r:id="rId87"/>
    <p:sldId id="294" r:id="rId88"/>
    <p:sldId id="358" r:id="rId89"/>
    <p:sldId id="292" r:id="rId90"/>
    <p:sldId id="293" r:id="rId91"/>
    <p:sldId id="295" r:id="rId92"/>
    <p:sldId id="300" r:id="rId93"/>
    <p:sldId id="296" r:id="rId94"/>
    <p:sldId id="297" r:id="rId95"/>
    <p:sldId id="298" r:id="rId96"/>
    <p:sldId id="299" r:id="rId97"/>
    <p:sldId id="357" r:id="rId98"/>
    <p:sldId id="302" r:id="rId99"/>
    <p:sldId id="359" r:id="rId100"/>
    <p:sldId id="366" r:id="rId101"/>
    <p:sldId id="380" r:id="rId102"/>
    <p:sldId id="381" r:id="rId103"/>
    <p:sldId id="382" r:id="rId104"/>
    <p:sldId id="383" r:id="rId105"/>
    <p:sldId id="387" r:id="rId106"/>
    <p:sldId id="388" r:id="rId107"/>
    <p:sldId id="385" r:id="rId108"/>
    <p:sldId id="266" r:id="rId109"/>
    <p:sldId id="303" r:id="rId110"/>
    <p:sldId id="304" r:id="rId111"/>
    <p:sldId id="320" r:id="rId112"/>
    <p:sldId id="306" r:id="rId113"/>
    <p:sldId id="331" r:id="rId11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2F4D5D"/>
    <a:srgbClr val="DCE7F0"/>
    <a:srgbClr val="1D8D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58" autoAdjust="0"/>
    <p:restoredTop sz="94652"/>
  </p:normalViewPr>
  <p:slideViewPr>
    <p:cSldViewPr snapToGrid="0" snapToObjects="1">
      <p:cViewPr varScale="1">
        <p:scale>
          <a:sx n="114" d="100"/>
          <a:sy n="114" d="100"/>
        </p:scale>
        <p:origin x="184" y="54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200" d="100"/>
          <a:sy n="200" d="100"/>
        </p:scale>
        <p:origin x="2080" y="-4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North America</c:v>
                </c:pt>
              </c:strCache>
            </c:strRef>
          </c:tx>
          <c:spPr>
            <a:solidFill>
              <a:srgbClr val="2875DD"/>
            </a:solidFill>
            <a:ln>
              <a:solidFill>
                <a:srgbClr val="2875DD"/>
              </a:solidFill>
            </a:ln>
          </c:spPr>
          <c:invertIfNegative val="0"/>
          <c:dLbls>
            <c:dLbl>
              <c:idx val="0"/>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0-AAF2-2943-AD91-13AD7EB777DA}"/>
                </c:ext>
              </c:extLst>
            </c:dLbl>
            <c:dLbl>
              <c:idx val="1"/>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1-AAF2-2943-AD91-13AD7EB777DA}"/>
                </c:ext>
              </c:extLst>
            </c:dLbl>
            <c:dLbl>
              <c:idx val="2"/>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2-AAF2-2943-AD91-13AD7EB777DA}"/>
                </c:ext>
              </c:extLst>
            </c:dLbl>
            <c:dLbl>
              <c:idx val="3"/>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3-AAF2-2943-AD91-13AD7EB777DA}"/>
                </c:ext>
              </c:extLst>
            </c:dLbl>
            <c:dLbl>
              <c:idx val="4"/>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4-AAF2-2943-AD91-13AD7EB777DA}"/>
                </c:ext>
              </c:extLst>
            </c:dLbl>
            <c:dLbl>
              <c:idx val="5"/>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5-AAF2-2943-AD91-13AD7EB777DA}"/>
                </c:ext>
              </c:extLst>
            </c:dLbl>
            <c:dLbl>
              <c:idx val="6"/>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6-AAF2-2943-AD91-13AD7EB777DA}"/>
                </c:ext>
              </c:extLst>
            </c:dLbl>
            <c:dLbl>
              <c:idx val="7"/>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7-AAF2-2943-AD91-13AD7EB777DA}"/>
                </c:ext>
              </c:extLst>
            </c:dLbl>
            <c:dLbl>
              <c:idx val="8"/>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8-AAF2-2943-AD91-13AD7EB777DA}"/>
                </c:ext>
              </c:extLst>
            </c:dLbl>
            <c:dLbl>
              <c:idx val="9"/>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9-AAF2-2943-AD91-13AD7EB777DA}"/>
                </c:ext>
              </c:extLst>
            </c:dLbl>
            <c:spPr>
              <a:noFill/>
              <a:ln>
                <a:noFill/>
              </a:ln>
              <a:effectLst/>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2013</c:v>
                </c:pt>
                <c:pt idx="1">
                  <c:v>2014</c:v>
                </c:pt>
                <c:pt idx="2">
                  <c:v>2015</c:v>
                </c:pt>
                <c:pt idx="3">
                  <c:v>2016</c:v>
                </c:pt>
                <c:pt idx="4">
                  <c:v>2017</c:v>
                </c:pt>
                <c:pt idx="5">
                  <c:v>2018*</c:v>
                </c:pt>
                <c:pt idx="6">
                  <c:v>2019*</c:v>
                </c:pt>
                <c:pt idx="7">
                  <c:v>2020*</c:v>
                </c:pt>
                <c:pt idx="8">
                  <c:v>2021*</c:v>
                </c:pt>
                <c:pt idx="9">
                  <c:v>2022*</c:v>
                </c:pt>
              </c:strCache>
            </c:strRef>
          </c:cat>
          <c:val>
            <c:numRef>
              <c:f>Sheet1!$B$2:$B$11</c:f>
              <c:numCache>
                <c:formatCode>General</c:formatCode>
                <c:ptCount val="10"/>
                <c:pt idx="0">
                  <c:v>130.30000000000001</c:v>
                </c:pt>
                <c:pt idx="1">
                  <c:v>137.9</c:v>
                </c:pt>
                <c:pt idx="2">
                  <c:v>145.4</c:v>
                </c:pt>
                <c:pt idx="3">
                  <c:v>152.9</c:v>
                </c:pt>
                <c:pt idx="4">
                  <c:v>160.6</c:v>
                </c:pt>
                <c:pt idx="5">
                  <c:v>168.2</c:v>
                </c:pt>
                <c:pt idx="6">
                  <c:v>176.3</c:v>
                </c:pt>
                <c:pt idx="7">
                  <c:v>184.5</c:v>
                </c:pt>
                <c:pt idx="8">
                  <c:v>192.8</c:v>
                </c:pt>
                <c:pt idx="9">
                  <c:v>201.8</c:v>
                </c:pt>
              </c:numCache>
            </c:numRef>
          </c:val>
          <c:extLst>
            <c:ext xmlns:c16="http://schemas.microsoft.com/office/drawing/2014/chart" uri="{C3380CC4-5D6E-409C-BE32-E72D297353CC}">
              <c16:uniqueId val="{0000000A-AAF2-2943-AD91-13AD7EB777DA}"/>
            </c:ext>
          </c:extLst>
        </c:ser>
        <c:ser>
          <c:idx val="1"/>
          <c:order val="1"/>
          <c:tx>
            <c:strRef>
              <c:f>Sheet1!$C$1</c:f>
              <c:strCache>
                <c:ptCount val="1"/>
                <c:pt idx="0">
                  <c:v>Europe (including Eurozone)</c:v>
                </c:pt>
              </c:strCache>
            </c:strRef>
          </c:tx>
          <c:spPr>
            <a:solidFill>
              <a:srgbClr val="0F283E"/>
            </a:solidFill>
            <a:ln>
              <a:solidFill>
                <a:srgbClr val="0F283E"/>
              </a:solidFill>
            </a:ln>
          </c:spPr>
          <c:invertIfNegative val="0"/>
          <c:dLbls>
            <c:dLbl>
              <c:idx val="0"/>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B-AAF2-2943-AD91-13AD7EB777DA}"/>
                </c:ext>
              </c:extLst>
            </c:dLbl>
            <c:dLbl>
              <c:idx val="1"/>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C-AAF2-2943-AD91-13AD7EB777DA}"/>
                </c:ext>
              </c:extLst>
            </c:dLbl>
            <c:dLbl>
              <c:idx val="2"/>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D-AAF2-2943-AD91-13AD7EB777DA}"/>
                </c:ext>
              </c:extLst>
            </c:dLbl>
            <c:dLbl>
              <c:idx val="3"/>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E-AAF2-2943-AD91-13AD7EB777DA}"/>
                </c:ext>
              </c:extLst>
            </c:dLbl>
            <c:dLbl>
              <c:idx val="4"/>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0F-AAF2-2943-AD91-13AD7EB777DA}"/>
                </c:ext>
              </c:extLst>
            </c:dLbl>
            <c:dLbl>
              <c:idx val="5"/>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0-AAF2-2943-AD91-13AD7EB777DA}"/>
                </c:ext>
              </c:extLst>
            </c:dLbl>
            <c:dLbl>
              <c:idx val="6"/>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1-AAF2-2943-AD91-13AD7EB777DA}"/>
                </c:ext>
              </c:extLst>
            </c:dLbl>
            <c:dLbl>
              <c:idx val="7"/>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2-AAF2-2943-AD91-13AD7EB777DA}"/>
                </c:ext>
              </c:extLst>
            </c:dLbl>
            <c:dLbl>
              <c:idx val="8"/>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3-AAF2-2943-AD91-13AD7EB777DA}"/>
                </c:ext>
              </c:extLst>
            </c:dLbl>
            <c:dLbl>
              <c:idx val="9"/>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4-AAF2-2943-AD91-13AD7EB777DA}"/>
                </c:ext>
              </c:extLst>
            </c:dLbl>
            <c:spPr>
              <a:noFill/>
              <a:ln>
                <a:noFill/>
              </a:ln>
              <a:effectLst/>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2013</c:v>
                </c:pt>
                <c:pt idx="1">
                  <c:v>2014</c:v>
                </c:pt>
                <c:pt idx="2">
                  <c:v>2015</c:v>
                </c:pt>
                <c:pt idx="3">
                  <c:v>2016</c:v>
                </c:pt>
                <c:pt idx="4">
                  <c:v>2017</c:v>
                </c:pt>
                <c:pt idx="5">
                  <c:v>2018*</c:v>
                </c:pt>
                <c:pt idx="6">
                  <c:v>2019*</c:v>
                </c:pt>
                <c:pt idx="7">
                  <c:v>2020*</c:v>
                </c:pt>
                <c:pt idx="8">
                  <c:v>2021*</c:v>
                </c:pt>
                <c:pt idx="9">
                  <c:v>2022*</c:v>
                </c:pt>
              </c:strCache>
            </c:strRef>
          </c:cat>
          <c:val>
            <c:numRef>
              <c:f>Sheet1!$C$2:$C$11</c:f>
              <c:numCache>
                <c:formatCode>General</c:formatCode>
                <c:ptCount val="10"/>
                <c:pt idx="0">
                  <c:v>98.6</c:v>
                </c:pt>
                <c:pt idx="1">
                  <c:v>103.5</c:v>
                </c:pt>
                <c:pt idx="2">
                  <c:v>114.8</c:v>
                </c:pt>
                <c:pt idx="3">
                  <c:v>124.4</c:v>
                </c:pt>
                <c:pt idx="4">
                  <c:v>133.80000000000001</c:v>
                </c:pt>
                <c:pt idx="5">
                  <c:v>144.19999999999999</c:v>
                </c:pt>
                <c:pt idx="6">
                  <c:v>156.30000000000001</c:v>
                </c:pt>
                <c:pt idx="7">
                  <c:v>170.4</c:v>
                </c:pt>
                <c:pt idx="8">
                  <c:v>185.9</c:v>
                </c:pt>
                <c:pt idx="9">
                  <c:v>203.6</c:v>
                </c:pt>
              </c:numCache>
            </c:numRef>
          </c:val>
          <c:extLst>
            <c:ext xmlns:c16="http://schemas.microsoft.com/office/drawing/2014/chart" uri="{C3380CC4-5D6E-409C-BE32-E72D297353CC}">
              <c16:uniqueId val="{00000015-AAF2-2943-AD91-13AD7EB777DA}"/>
            </c:ext>
          </c:extLst>
        </c:ser>
        <c:ser>
          <c:idx val="2"/>
          <c:order val="2"/>
          <c:tx>
            <c:strRef>
              <c:f>Sheet1!$D$1</c:f>
              <c:strCache>
                <c:ptCount val="1"/>
                <c:pt idx="0">
                  <c:v>Mature Asia-Pacific</c:v>
                </c:pt>
              </c:strCache>
            </c:strRef>
          </c:tx>
          <c:spPr>
            <a:solidFill>
              <a:srgbClr val="BABABA"/>
            </a:solidFill>
            <a:ln>
              <a:solidFill>
                <a:srgbClr val="BABABA"/>
              </a:solidFill>
            </a:ln>
          </c:spPr>
          <c:invertIfNegative val="0"/>
          <c:dLbls>
            <c:dLbl>
              <c:idx val="0"/>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6-AAF2-2943-AD91-13AD7EB777DA}"/>
                </c:ext>
              </c:extLst>
            </c:dLbl>
            <c:dLbl>
              <c:idx val="1"/>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7-AAF2-2943-AD91-13AD7EB777DA}"/>
                </c:ext>
              </c:extLst>
            </c:dLbl>
            <c:dLbl>
              <c:idx val="2"/>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8-AAF2-2943-AD91-13AD7EB777DA}"/>
                </c:ext>
              </c:extLst>
            </c:dLbl>
            <c:dLbl>
              <c:idx val="3"/>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9-AAF2-2943-AD91-13AD7EB777DA}"/>
                </c:ext>
              </c:extLst>
            </c:dLbl>
            <c:dLbl>
              <c:idx val="4"/>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A-AAF2-2943-AD91-13AD7EB777DA}"/>
                </c:ext>
              </c:extLst>
            </c:dLbl>
            <c:dLbl>
              <c:idx val="5"/>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B-AAF2-2943-AD91-13AD7EB777DA}"/>
                </c:ext>
              </c:extLst>
            </c:dLbl>
            <c:dLbl>
              <c:idx val="6"/>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C-AAF2-2943-AD91-13AD7EB777DA}"/>
                </c:ext>
              </c:extLst>
            </c:dLbl>
            <c:dLbl>
              <c:idx val="7"/>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D-AAF2-2943-AD91-13AD7EB777DA}"/>
                </c:ext>
              </c:extLst>
            </c:dLbl>
            <c:dLbl>
              <c:idx val="8"/>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E-AAF2-2943-AD91-13AD7EB777DA}"/>
                </c:ext>
              </c:extLst>
            </c:dLbl>
            <c:dLbl>
              <c:idx val="9"/>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1F-AAF2-2943-AD91-13AD7EB777DA}"/>
                </c:ext>
              </c:extLst>
            </c:dLbl>
            <c:spPr>
              <a:noFill/>
              <a:ln>
                <a:noFill/>
              </a:ln>
              <a:effectLst/>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2013</c:v>
                </c:pt>
                <c:pt idx="1">
                  <c:v>2014</c:v>
                </c:pt>
                <c:pt idx="2">
                  <c:v>2015</c:v>
                </c:pt>
                <c:pt idx="3">
                  <c:v>2016</c:v>
                </c:pt>
                <c:pt idx="4">
                  <c:v>2017</c:v>
                </c:pt>
                <c:pt idx="5">
                  <c:v>2018*</c:v>
                </c:pt>
                <c:pt idx="6">
                  <c:v>2019*</c:v>
                </c:pt>
                <c:pt idx="7">
                  <c:v>2020*</c:v>
                </c:pt>
                <c:pt idx="8">
                  <c:v>2021*</c:v>
                </c:pt>
                <c:pt idx="9">
                  <c:v>2022*</c:v>
                </c:pt>
              </c:strCache>
            </c:strRef>
          </c:cat>
          <c:val>
            <c:numRef>
              <c:f>Sheet1!$D$2:$D$11</c:f>
              <c:numCache>
                <c:formatCode>General</c:formatCode>
                <c:ptCount val="10"/>
                <c:pt idx="0">
                  <c:v>37.299999999999997</c:v>
                </c:pt>
                <c:pt idx="1">
                  <c:v>41.4</c:v>
                </c:pt>
                <c:pt idx="2">
                  <c:v>45.4</c:v>
                </c:pt>
                <c:pt idx="3">
                  <c:v>50.1</c:v>
                </c:pt>
                <c:pt idx="4">
                  <c:v>55.6</c:v>
                </c:pt>
                <c:pt idx="5">
                  <c:v>61.3</c:v>
                </c:pt>
                <c:pt idx="6">
                  <c:v>67.599999999999994</c:v>
                </c:pt>
                <c:pt idx="7">
                  <c:v>74.2</c:v>
                </c:pt>
                <c:pt idx="8">
                  <c:v>81.7</c:v>
                </c:pt>
                <c:pt idx="9">
                  <c:v>90.2</c:v>
                </c:pt>
              </c:numCache>
            </c:numRef>
          </c:val>
          <c:extLst>
            <c:ext xmlns:c16="http://schemas.microsoft.com/office/drawing/2014/chart" uri="{C3380CC4-5D6E-409C-BE32-E72D297353CC}">
              <c16:uniqueId val="{00000020-AAF2-2943-AD91-13AD7EB777DA}"/>
            </c:ext>
          </c:extLst>
        </c:ser>
        <c:ser>
          <c:idx val="3"/>
          <c:order val="3"/>
          <c:tx>
            <c:strRef>
              <c:f>Sheet1!$E$1</c:f>
              <c:strCache>
                <c:ptCount val="1"/>
                <c:pt idx="0">
                  <c:v>Latin America</c:v>
                </c:pt>
              </c:strCache>
            </c:strRef>
          </c:tx>
          <c:spPr>
            <a:solidFill>
              <a:srgbClr val="A60B0B"/>
            </a:solidFill>
            <a:ln>
              <a:solidFill>
                <a:srgbClr val="A60B0B"/>
              </a:solidFill>
            </a:ln>
          </c:spPr>
          <c:invertIfNegative val="0"/>
          <c:dLbls>
            <c:dLbl>
              <c:idx val="0"/>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1-AAF2-2943-AD91-13AD7EB777DA}"/>
                </c:ext>
              </c:extLst>
            </c:dLbl>
            <c:dLbl>
              <c:idx val="1"/>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2-AAF2-2943-AD91-13AD7EB777DA}"/>
                </c:ext>
              </c:extLst>
            </c:dLbl>
            <c:dLbl>
              <c:idx val="2"/>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3-AAF2-2943-AD91-13AD7EB777DA}"/>
                </c:ext>
              </c:extLst>
            </c:dLbl>
            <c:dLbl>
              <c:idx val="3"/>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4-AAF2-2943-AD91-13AD7EB777DA}"/>
                </c:ext>
              </c:extLst>
            </c:dLbl>
            <c:dLbl>
              <c:idx val="4"/>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5-AAF2-2943-AD91-13AD7EB777DA}"/>
                </c:ext>
              </c:extLst>
            </c:dLbl>
            <c:dLbl>
              <c:idx val="5"/>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6-AAF2-2943-AD91-13AD7EB777DA}"/>
                </c:ext>
              </c:extLst>
            </c:dLbl>
            <c:dLbl>
              <c:idx val="6"/>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7-AAF2-2943-AD91-13AD7EB777DA}"/>
                </c:ext>
              </c:extLst>
            </c:dLbl>
            <c:dLbl>
              <c:idx val="7"/>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8-AAF2-2943-AD91-13AD7EB777DA}"/>
                </c:ext>
              </c:extLst>
            </c:dLbl>
            <c:dLbl>
              <c:idx val="8"/>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9-AAF2-2943-AD91-13AD7EB777DA}"/>
                </c:ext>
              </c:extLst>
            </c:dLbl>
            <c:dLbl>
              <c:idx val="9"/>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A-AAF2-2943-AD91-13AD7EB777DA}"/>
                </c:ext>
              </c:extLst>
            </c:dLbl>
            <c:spPr>
              <a:noFill/>
              <a:ln>
                <a:noFill/>
              </a:ln>
              <a:effectLst/>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2013</c:v>
                </c:pt>
                <c:pt idx="1">
                  <c:v>2014</c:v>
                </c:pt>
                <c:pt idx="2">
                  <c:v>2015</c:v>
                </c:pt>
                <c:pt idx="3">
                  <c:v>2016</c:v>
                </c:pt>
                <c:pt idx="4">
                  <c:v>2017</c:v>
                </c:pt>
                <c:pt idx="5">
                  <c:v>2018*</c:v>
                </c:pt>
                <c:pt idx="6">
                  <c:v>2019*</c:v>
                </c:pt>
                <c:pt idx="7">
                  <c:v>2020*</c:v>
                </c:pt>
                <c:pt idx="8">
                  <c:v>2021*</c:v>
                </c:pt>
                <c:pt idx="9">
                  <c:v>2022*</c:v>
                </c:pt>
              </c:strCache>
            </c:strRef>
          </c:cat>
          <c:val>
            <c:numRef>
              <c:f>Sheet1!$E$2:$E$11</c:f>
              <c:numCache>
                <c:formatCode>General</c:formatCode>
                <c:ptCount val="10"/>
                <c:pt idx="0">
                  <c:v>34.9</c:v>
                </c:pt>
                <c:pt idx="1">
                  <c:v>36.799999999999997</c:v>
                </c:pt>
                <c:pt idx="2">
                  <c:v>38.5</c:v>
                </c:pt>
                <c:pt idx="3">
                  <c:v>39.799999999999997</c:v>
                </c:pt>
                <c:pt idx="4">
                  <c:v>43.1</c:v>
                </c:pt>
                <c:pt idx="5">
                  <c:v>45.5</c:v>
                </c:pt>
                <c:pt idx="6">
                  <c:v>48.4</c:v>
                </c:pt>
                <c:pt idx="7">
                  <c:v>51.1</c:v>
                </c:pt>
                <c:pt idx="8">
                  <c:v>54.3</c:v>
                </c:pt>
                <c:pt idx="9">
                  <c:v>57.7</c:v>
                </c:pt>
              </c:numCache>
            </c:numRef>
          </c:val>
          <c:extLst>
            <c:ext xmlns:c16="http://schemas.microsoft.com/office/drawing/2014/chart" uri="{C3380CC4-5D6E-409C-BE32-E72D297353CC}">
              <c16:uniqueId val="{0000002B-AAF2-2943-AD91-13AD7EB777DA}"/>
            </c:ext>
          </c:extLst>
        </c:ser>
        <c:ser>
          <c:idx val="4"/>
          <c:order val="4"/>
          <c:tx>
            <c:strRef>
              <c:f>Sheet1!$F$1</c:f>
              <c:strCache>
                <c:ptCount val="1"/>
                <c:pt idx="0">
                  <c:v>Emerging Asia</c:v>
                </c:pt>
              </c:strCache>
            </c:strRef>
          </c:tx>
          <c:spPr>
            <a:solidFill>
              <a:srgbClr val="87BC24"/>
            </a:solidFill>
            <a:ln>
              <a:solidFill>
                <a:srgbClr val="87BC24"/>
              </a:solidFill>
            </a:ln>
          </c:spPr>
          <c:invertIfNegative val="0"/>
          <c:dLbls>
            <c:dLbl>
              <c:idx val="0"/>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C-AAF2-2943-AD91-13AD7EB777DA}"/>
                </c:ext>
              </c:extLst>
            </c:dLbl>
            <c:dLbl>
              <c:idx val="1"/>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D-AAF2-2943-AD91-13AD7EB777DA}"/>
                </c:ext>
              </c:extLst>
            </c:dLbl>
            <c:dLbl>
              <c:idx val="2"/>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E-AAF2-2943-AD91-13AD7EB777DA}"/>
                </c:ext>
              </c:extLst>
            </c:dLbl>
            <c:dLbl>
              <c:idx val="3"/>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2F-AAF2-2943-AD91-13AD7EB777DA}"/>
                </c:ext>
              </c:extLst>
            </c:dLbl>
            <c:dLbl>
              <c:idx val="4"/>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0-AAF2-2943-AD91-13AD7EB777DA}"/>
                </c:ext>
              </c:extLst>
            </c:dLbl>
            <c:dLbl>
              <c:idx val="5"/>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1-AAF2-2943-AD91-13AD7EB777DA}"/>
                </c:ext>
              </c:extLst>
            </c:dLbl>
            <c:dLbl>
              <c:idx val="6"/>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2-AAF2-2943-AD91-13AD7EB777DA}"/>
                </c:ext>
              </c:extLst>
            </c:dLbl>
            <c:dLbl>
              <c:idx val="7"/>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3-AAF2-2943-AD91-13AD7EB777DA}"/>
                </c:ext>
              </c:extLst>
            </c:dLbl>
            <c:dLbl>
              <c:idx val="8"/>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4-AAF2-2943-AD91-13AD7EB777DA}"/>
                </c:ext>
              </c:extLst>
            </c:dLbl>
            <c:dLbl>
              <c:idx val="9"/>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5-AAF2-2943-AD91-13AD7EB777DA}"/>
                </c:ext>
              </c:extLst>
            </c:dLbl>
            <c:spPr>
              <a:noFill/>
              <a:ln>
                <a:noFill/>
              </a:ln>
              <a:effectLst/>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2013</c:v>
                </c:pt>
                <c:pt idx="1">
                  <c:v>2014</c:v>
                </c:pt>
                <c:pt idx="2">
                  <c:v>2015</c:v>
                </c:pt>
                <c:pt idx="3">
                  <c:v>2016</c:v>
                </c:pt>
                <c:pt idx="4">
                  <c:v>2017</c:v>
                </c:pt>
                <c:pt idx="5">
                  <c:v>2018*</c:v>
                </c:pt>
                <c:pt idx="6">
                  <c:v>2019*</c:v>
                </c:pt>
                <c:pt idx="7">
                  <c:v>2020*</c:v>
                </c:pt>
                <c:pt idx="8">
                  <c:v>2021*</c:v>
                </c:pt>
                <c:pt idx="9">
                  <c:v>2022*</c:v>
                </c:pt>
              </c:strCache>
            </c:strRef>
          </c:cat>
          <c:val>
            <c:numRef>
              <c:f>Sheet1!$F$2:$F$11</c:f>
              <c:numCache>
                <c:formatCode>General</c:formatCode>
                <c:ptCount val="10"/>
                <c:pt idx="0">
                  <c:v>29.4</c:v>
                </c:pt>
                <c:pt idx="1">
                  <c:v>38.9</c:v>
                </c:pt>
                <c:pt idx="2">
                  <c:v>56.9</c:v>
                </c:pt>
                <c:pt idx="3">
                  <c:v>72.599999999999994</c:v>
                </c:pt>
                <c:pt idx="4">
                  <c:v>96.2</c:v>
                </c:pt>
                <c:pt idx="5">
                  <c:v>123.7</c:v>
                </c:pt>
                <c:pt idx="6">
                  <c:v>161.1</c:v>
                </c:pt>
                <c:pt idx="7">
                  <c:v>208.7</c:v>
                </c:pt>
                <c:pt idx="8">
                  <c:v>269.5</c:v>
                </c:pt>
                <c:pt idx="9">
                  <c:v>352.8</c:v>
                </c:pt>
              </c:numCache>
            </c:numRef>
          </c:val>
          <c:extLst>
            <c:ext xmlns:c16="http://schemas.microsoft.com/office/drawing/2014/chart" uri="{C3380CC4-5D6E-409C-BE32-E72D297353CC}">
              <c16:uniqueId val="{00000036-AAF2-2943-AD91-13AD7EB777DA}"/>
            </c:ext>
          </c:extLst>
        </c:ser>
        <c:ser>
          <c:idx val="5"/>
          <c:order val="5"/>
          <c:tx>
            <c:strRef>
              <c:f>Sheet1!$G$1</c:f>
              <c:strCache>
                <c:ptCount val="1"/>
                <c:pt idx="0">
                  <c:v>MEA</c:v>
                </c:pt>
              </c:strCache>
            </c:strRef>
          </c:tx>
          <c:spPr>
            <a:solidFill>
              <a:srgbClr val="EBB523"/>
            </a:solidFill>
            <a:ln>
              <a:solidFill>
                <a:srgbClr val="EBB523"/>
              </a:solidFill>
            </a:ln>
          </c:spPr>
          <c:invertIfNegative val="0"/>
          <c:dLbls>
            <c:dLbl>
              <c:idx val="0"/>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7-AAF2-2943-AD91-13AD7EB777DA}"/>
                </c:ext>
              </c:extLst>
            </c:dLbl>
            <c:dLbl>
              <c:idx val="1"/>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8-AAF2-2943-AD91-13AD7EB777DA}"/>
                </c:ext>
              </c:extLst>
            </c:dLbl>
            <c:dLbl>
              <c:idx val="2"/>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9-AAF2-2943-AD91-13AD7EB777DA}"/>
                </c:ext>
              </c:extLst>
            </c:dLbl>
            <c:dLbl>
              <c:idx val="3"/>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A-AAF2-2943-AD91-13AD7EB777DA}"/>
                </c:ext>
              </c:extLst>
            </c:dLbl>
            <c:dLbl>
              <c:idx val="4"/>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B-AAF2-2943-AD91-13AD7EB777DA}"/>
                </c:ext>
              </c:extLst>
            </c:dLbl>
            <c:dLbl>
              <c:idx val="5"/>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C-AAF2-2943-AD91-13AD7EB777DA}"/>
                </c:ext>
              </c:extLst>
            </c:dLbl>
            <c:dLbl>
              <c:idx val="6"/>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D-AAF2-2943-AD91-13AD7EB777DA}"/>
                </c:ext>
              </c:extLst>
            </c:dLbl>
            <c:dLbl>
              <c:idx val="7"/>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E-AAF2-2943-AD91-13AD7EB777DA}"/>
                </c:ext>
              </c:extLst>
            </c:dLbl>
            <c:dLbl>
              <c:idx val="8"/>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3F-AAF2-2943-AD91-13AD7EB777DA}"/>
                </c:ext>
              </c:extLst>
            </c:dLbl>
            <c:dLbl>
              <c:idx val="9"/>
              <c:numFmt formatCode="#,##0.0" sourceLinked="0"/>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extLst>
                <c:ext xmlns:c16="http://schemas.microsoft.com/office/drawing/2014/chart" uri="{C3380CC4-5D6E-409C-BE32-E72D297353CC}">
                  <c16:uniqueId val="{00000040-AAF2-2943-AD91-13AD7EB777DA}"/>
                </c:ext>
              </c:extLst>
            </c:dLbl>
            <c:spPr>
              <a:noFill/>
              <a:ln>
                <a:noFill/>
              </a:ln>
              <a:effectLst/>
            </c:spPr>
            <c:txPr>
              <a:bodyPr/>
              <a:lstStyle/>
              <a:p>
                <a:pPr>
                  <a:defRPr sz="1000" b="0" smtId="4294967295">
                    <a:solidFill>
                      <a:srgbClr val="FFFFFF"/>
                    </a:solidFill>
                    <a:effectLst>
                      <a:outerShdw dist="38100" dir="2700000">
                        <a:srgbClr val="0F283E"/>
                      </a:outerShdw>
                    </a:effectLst>
                    <a:latin typeface="Open Sans Light"/>
                  </a:defRPr>
                </a:pPr>
                <a:endParaRPr lang="en-B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2013</c:v>
                </c:pt>
                <c:pt idx="1">
                  <c:v>2014</c:v>
                </c:pt>
                <c:pt idx="2">
                  <c:v>2015</c:v>
                </c:pt>
                <c:pt idx="3">
                  <c:v>2016</c:v>
                </c:pt>
                <c:pt idx="4">
                  <c:v>2017</c:v>
                </c:pt>
                <c:pt idx="5">
                  <c:v>2018*</c:v>
                </c:pt>
                <c:pt idx="6">
                  <c:v>2019*</c:v>
                </c:pt>
                <c:pt idx="7">
                  <c:v>2020*</c:v>
                </c:pt>
                <c:pt idx="8">
                  <c:v>2021*</c:v>
                </c:pt>
                <c:pt idx="9">
                  <c:v>2022*</c:v>
                </c:pt>
              </c:strCache>
            </c:strRef>
          </c:cat>
          <c:val>
            <c:numRef>
              <c:f>Sheet1!$G$2:$G$11</c:f>
              <c:numCache>
                <c:formatCode>General</c:formatCode>
                <c:ptCount val="10"/>
                <c:pt idx="0">
                  <c:v>27.3</c:v>
                </c:pt>
                <c:pt idx="1">
                  <c:v>30.4</c:v>
                </c:pt>
                <c:pt idx="2">
                  <c:v>34.700000000000003</c:v>
                </c:pt>
                <c:pt idx="3">
                  <c:v>41.3</c:v>
                </c:pt>
                <c:pt idx="4">
                  <c:v>49.3</c:v>
                </c:pt>
                <c:pt idx="5">
                  <c:v>61.9</c:v>
                </c:pt>
                <c:pt idx="6">
                  <c:v>74.400000000000006</c:v>
                </c:pt>
                <c:pt idx="7">
                  <c:v>90.2</c:v>
                </c:pt>
                <c:pt idx="8">
                  <c:v>111.2</c:v>
                </c:pt>
                <c:pt idx="9">
                  <c:v>139.30000000000001</c:v>
                </c:pt>
              </c:numCache>
            </c:numRef>
          </c:val>
          <c:extLst>
            <c:ext xmlns:c16="http://schemas.microsoft.com/office/drawing/2014/chart" uri="{C3380CC4-5D6E-409C-BE32-E72D297353CC}">
              <c16:uniqueId val="{00000041-AAF2-2943-AD91-13AD7EB777DA}"/>
            </c:ext>
          </c:extLst>
        </c:ser>
        <c:dLbls>
          <c:showLegendKey val="0"/>
          <c:showVal val="0"/>
          <c:showCatName val="0"/>
          <c:showSerName val="0"/>
          <c:showPercent val="0"/>
          <c:showBubbleSize val="0"/>
        </c:dLbls>
        <c:gapWidth val="80"/>
        <c:overlap val="100"/>
        <c:axId val="67451136"/>
        <c:axId val="66437120"/>
      </c:barChart>
      <c:catAx>
        <c:axId val="67451136"/>
        <c:scaling>
          <c:orientation val="minMax"/>
        </c:scaling>
        <c:delete val="0"/>
        <c:axPos val="b"/>
        <c:numFmt formatCode="General" sourceLinked="1"/>
        <c:majorTickMark val="none"/>
        <c:minorTickMark val="none"/>
        <c:tickLblPos val="low"/>
        <c:spPr>
          <a:ln w="25400">
            <a:solidFill>
              <a:srgbClr val="2F2F2F"/>
            </a:solidFill>
          </a:ln>
        </c:spPr>
        <c:txPr>
          <a:bodyPr/>
          <a:lstStyle/>
          <a:p>
            <a:pPr>
              <a:defRPr sz="1000" b="0" smtId="4294967295">
                <a:solidFill>
                  <a:srgbClr val="0F283E"/>
                </a:solidFill>
                <a:latin typeface="Open Sans Light"/>
              </a:defRPr>
            </a:pPr>
            <a:endParaRPr lang="en-BE"/>
          </a:p>
        </c:txPr>
        <c:crossAx val="66437120"/>
        <c:crosses val="autoZero"/>
        <c:auto val="0"/>
        <c:lblAlgn val="ctr"/>
        <c:lblOffset val="100"/>
        <c:noMultiLvlLbl val="0"/>
      </c:catAx>
      <c:valAx>
        <c:axId val="66437120"/>
        <c:scaling>
          <c:orientation val="minMax"/>
          <c:min val="0"/>
        </c:scaling>
        <c:delete val="0"/>
        <c:axPos val="l"/>
        <c:majorGridlines>
          <c:spPr>
            <a:ln>
              <a:solidFill>
                <a:srgbClr val="2F2F2F"/>
              </a:solidFill>
              <a:prstDash val="dot"/>
            </a:ln>
          </c:spPr>
        </c:majorGridlines>
        <c:title>
          <c:tx>
            <c:rich>
              <a:bodyPr/>
              <a:lstStyle/>
              <a:p>
                <a:pPr>
                  <a:defRPr/>
                </a:pPr>
                <a:r>
                  <a:rPr lang="en-GB" sz="1000" b="0">
                    <a:solidFill>
                      <a:srgbClr val="0F283E"/>
                    </a:solidFill>
                    <a:latin typeface="Open Sans Light"/>
                  </a:rPr>
                  <a:t>Number of cashless transactions in billions</a:t>
                </a:r>
              </a:p>
            </c:rich>
          </c:tx>
          <c:overlay val="0"/>
        </c:title>
        <c:numFmt formatCode="General" sourceLinked="1"/>
        <c:majorTickMark val="none"/>
        <c:minorTickMark val="none"/>
        <c:tickLblPos val="low"/>
        <c:spPr>
          <a:ln>
            <a:noFill/>
          </a:ln>
        </c:spPr>
        <c:txPr>
          <a:bodyPr/>
          <a:lstStyle/>
          <a:p>
            <a:pPr>
              <a:defRPr sz="1000" b="0" smtId="4294967295">
                <a:solidFill>
                  <a:srgbClr val="0F283E"/>
                </a:solidFill>
                <a:latin typeface="Open Sans Light"/>
              </a:defRPr>
            </a:pPr>
            <a:endParaRPr lang="en-BE"/>
          </a:p>
        </c:txPr>
        <c:crossAx val="67451136"/>
        <c:crosses val="autoZero"/>
        <c:crossBetween val="between"/>
      </c:valAx>
    </c:plotArea>
    <c:legend>
      <c:legendPos val="t"/>
      <c:overlay val="0"/>
      <c:txPr>
        <a:bodyPr/>
        <a:lstStyle/>
        <a:p>
          <a:pPr>
            <a:defRPr sz="1000" smtId="4294967295">
              <a:solidFill>
                <a:srgbClr val="0F283E"/>
              </a:solidFill>
              <a:latin typeface="Open Sans Light"/>
            </a:defRPr>
          </a:pPr>
          <a:endParaRPr lang="en-BE"/>
        </a:p>
      </c:txPr>
    </c:legend>
    <c:plotVisOnly val="1"/>
    <c:dispBlanksAs val="zero"/>
    <c:showDLblsOverMax val="1"/>
  </c:chart>
  <c:txPr>
    <a:bodyPr/>
    <a:lstStyle/>
    <a:p>
      <a:pPr>
        <a:defRPr sz="1800" smtId="4294967295"/>
      </a:pPr>
      <a:endParaRPr lang="en-BE"/>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27-02-2020</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27-02-2020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sciencedirect.com/science/article/pii/S2210832718301546#b0055" TargetMode="External"/><Relationship Id="rId3" Type="http://schemas.openxmlformats.org/officeDocument/2006/relationships/hyperlink" Target="https://www.sciencedirect.com/topics/computer-science/imbalanced-data" TargetMode="External"/><Relationship Id="rId7" Type="http://schemas.openxmlformats.org/officeDocument/2006/relationships/hyperlink" Target="https://www.sciencedirect.com/science/article/pii/S2210832718301546#fn1"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www.sciencedirect.com/science/article/pii/S2210832718301546#b0040" TargetMode="External"/><Relationship Id="rId5" Type="http://schemas.openxmlformats.org/officeDocument/2006/relationships/hyperlink" Target="https://www.sciencedirect.com/science/article/pii/S2210832718301546#f0005" TargetMode="External"/><Relationship Id="rId4" Type="http://schemas.openxmlformats.org/officeDocument/2006/relationships/hyperlink" Target="https://www.sciencedirect.com/science/article/pii/S2210832718301546#b012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All biometric systems achieve automatic personal identification by comparing the biometric feature presented by a user with the stored feature of the claimed user. Regardless of the biometric feature being used, the biometric basic system architecture consists of the following logical modules:</a:t>
            </a:r>
          </a:p>
          <a:p>
            <a:pPr marL="47305" marR="47306" algn="just" defTabSz="914400">
              <a:spcBef>
                <a:spcPts val="300"/>
              </a:spcBef>
              <a:buClr>
                <a:srgbClr val="000000"/>
              </a:buClr>
              <a:buSzPct val="100000"/>
              <a:buFont typeface="Times New Roman"/>
              <a:buChar char="•"/>
              <a:defRPr sz="1000">
                <a:uFill>
                  <a:solidFill>
                    <a:srgbClr val="000000"/>
                  </a:solidFill>
                </a:uFill>
                <a:latin typeface="Times New Roman"/>
                <a:ea typeface="Times New Roman"/>
                <a:cs typeface="Times New Roman"/>
                <a:sym typeface="Times New Roman"/>
              </a:defRPr>
            </a:pPr>
            <a:r>
              <a:t> data acquisition: captures the biometric data presented by the individual.</a:t>
            </a:r>
          </a:p>
          <a:p>
            <a:pPr marL="47305" marR="47306" algn="just" defTabSz="914400">
              <a:spcBef>
                <a:spcPts val="300"/>
              </a:spcBef>
              <a:buClr>
                <a:srgbClr val="000000"/>
              </a:buClr>
              <a:buSzPct val="100000"/>
              <a:buFont typeface="Times New Roman"/>
              <a:buChar char="•"/>
              <a:defRPr sz="1000">
                <a:uFill>
                  <a:solidFill>
                    <a:srgbClr val="000000"/>
                  </a:solidFill>
                </a:uFill>
                <a:latin typeface="Times New Roman"/>
                <a:ea typeface="Times New Roman"/>
                <a:cs typeface="Times New Roman"/>
                <a:sym typeface="Times New Roman"/>
              </a:defRPr>
            </a:pPr>
            <a:r>
              <a:t> feature extraction: signal processing module that extracts and codes the distinguishing features from the biometric data.</a:t>
            </a:r>
          </a:p>
          <a:p>
            <a:pPr marL="47305" marR="47306" algn="just" defTabSz="914400">
              <a:spcBef>
                <a:spcPts val="300"/>
              </a:spcBef>
              <a:buClr>
                <a:srgbClr val="000000"/>
              </a:buClr>
              <a:buSzPct val="100000"/>
              <a:buFont typeface="Times New Roman"/>
              <a:buChar char="•"/>
              <a:defRPr sz="1000">
                <a:uFill>
                  <a:solidFill>
                    <a:srgbClr val="000000"/>
                  </a:solidFill>
                </a:uFill>
                <a:latin typeface="Times New Roman"/>
                <a:ea typeface="Times New Roman"/>
                <a:cs typeface="Times New Roman"/>
                <a:sym typeface="Times New Roman"/>
              </a:defRPr>
            </a:pPr>
            <a:r>
              <a:t> matching: makes a statistical comparison between the extracted features and the reference data stored in the system.</a:t>
            </a:r>
          </a:p>
          <a:p>
            <a:pPr marL="47305" marR="47306" algn="just" defTabSz="914400">
              <a:spcBef>
                <a:spcPts val="300"/>
              </a:spcBef>
              <a:buClr>
                <a:srgbClr val="000000"/>
              </a:buClr>
              <a:buSzPct val="100000"/>
              <a:buFont typeface="Times New Roman"/>
              <a:buChar char="•"/>
              <a:defRPr sz="1000">
                <a:uFill>
                  <a:solidFill>
                    <a:srgbClr val="000000"/>
                  </a:solidFill>
                </a:uFill>
                <a:latin typeface="Times New Roman"/>
                <a:ea typeface="Times New Roman"/>
                <a:cs typeface="Times New Roman"/>
                <a:sym typeface="Times New Roman"/>
              </a:defRPr>
            </a:pPr>
            <a:r>
              <a:t> storage: maintains the reference templates of the enrolled users.</a:t>
            </a:r>
          </a:p>
          <a:p>
            <a:pPr marL="47305" marR="47306" algn="just" defTabSz="914400">
              <a:spcBef>
                <a:spcPts val="300"/>
              </a:spcBef>
              <a:buClr>
                <a:srgbClr val="000000"/>
              </a:buClr>
              <a:buSzPct val="100000"/>
              <a:buFont typeface="Times New Roman"/>
              <a:buChar char="•"/>
              <a:defRPr sz="1000">
                <a:uFill>
                  <a:solidFill>
                    <a:srgbClr val="000000"/>
                  </a:solidFill>
                </a:uFill>
                <a:latin typeface="Times New Roman"/>
                <a:ea typeface="Times New Roman"/>
                <a:cs typeface="Times New Roman"/>
                <a:sym typeface="Times New Roman"/>
              </a:defRPr>
            </a:pPr>
            <a:r>
              <a:t> decision: interprets the result from the matching module.</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This model for a system architecture helps us to analyse the use of biometrics. However, there may be some systems where several of these components are integrated into one unit or are not even present (for example, some systems use raw biometric data for comparison and do not have the feature extraction module).</a:t>
            </a:r>
          </a:p>
        </p:txBody>
      </p:sp>
    </p:spTree>
    <p:extLst>
      <p:ext uri="{BB962C8B-B14F-4D97-AF65-F5344CB8AC3E}">
        <p14:creationId xmlns:p14="http://schemas.microsoft.com/office/powerpoint/2010/main" val="3492025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noRot="1" noChangeAspect="1"/>
          </p:cNvSpPr>
          <p:nvPr>
            <p:ph type="sldImg"/>
          </p:nvPr>
        </p:nvSpPr>
        <p:spPr>
          <a:prstGeom prst="rect">
            <a:avLst/>
          </a:prstGeom>
        </p:spPr>
        <p:txBody>
          <a:bodyPr/>
          <a:lstStyle/>
          <a:p>
            <a:endParaRPr/>
          </a:p>
        </p:txBody>
      </p:sp>
      <p:sp>
        <p:nvSpPr>
          <p:cNvPr id="430" name="Shape 430"/>
          <p:cNvSpPr>
            <a:spLocks noGrp="1"/>
          </p:cNvSpPr>
          <p:nvPr>
            <p:ph type="body" sz="quarter" idx="1"/>
          </p:nvPr>
        </p:nvSpPr>
        <p:spPr>
          <a:prstGeom prst="rect">
            <a:avLst/>
          </a:prstGeom>
        </p:spPr>
        <p:txBody>
          <a:bodyPr/>
          <a:lstStyle/>
          <a:p>
            <a:pPr marL="45615" marR="45615" defTabSz="914400">
              <a:spcBef>
                <a:spcPts val="100"/>
              </a:spcBef>
              <a:buClr>
                <a:srgbClr val="000000"/>
              </a:buClr>
              <a:buFont typeface="Times New Roman"/>
            </a:pPr>
            <a:r>
              <a:rPr sz="600">
                <a:uFill>
                  <a:solidFill>
                    <a:srgbClr val="000000"/>
                  </a:solidFill>
                </a:uFill>
                <a:latin typeface="Times New Roman"/>
                <a:ea typeface="Times New Roman"/>
                <a:cs typeface="Times New Roman"/>
                <a:sym typeface="Times New Roman"/>
              </a:rPr>
              <a:t>Every hand is unique. Hand geometry scanners such as those made by RSI take </a:t>
            </a:r>
            <a:r>
              <a:rPr sz="600">
                <a:solidFill>
                  <a:srgbClr val="FF2600"/>
                </a:solidFill>
                <a:uFill>
                  <a:solidFill>
                    <a:srgbClr val="FF2600"/>
                  </a:solidFill>
                </a:uFill>
                <a:latin typeface="Times New Roman"/>
                <a:ea typeface="Times New Roman"/>
                <a:cs typeface="Times New Roman"/>
                <a:sym typeface="Times New Roman"/>
              </a:rPr>
              <a:t>over 90 measurements of the length, width, thickness, and surface area of the hand and four fingers--all in just 1 second</a:t>
            </a:r>
            <a:r>
              <a:rPr sz="600">
                <a:uFill>
                  <a:solidFill>
                    <a:srgbClr val="000000"/>
                  </a:solidFill>
                </a:uFill>
                <a:latin typeface="Times New Roman"/>
                <a:ea typeface="Times New Roman"/>
                <a:cs typeface="Times New Roman"/>
                <a:sym typeface="Times New Roman"/>
              </a:rPr>
              <a:t>. The technology uses a 32,000-pixel CCD digital camera to record the hand's three-dimensional shape from silhouetted images projected within the scanner. </a:t>
            </a:r>
            <a:br>
              <a:rPr sz="600">
                <a:uFill>
                  <a:solidFill>
                    <a:srgbClr val="000000"/>
                  </a:solidFill>
                </a:uFill>
                <a:latin typeface="ＭＳ Ｐゴシック"/>
                <a:ea typeface="ＭＳ Ｐゴシック"/>
                <a:cs typeface="ＭＳ Ｐゴシック"/>
                <a:sym typeface="ＭＳ Ｐゴシック"/>
              </a:rPr>
            </a:br>
            <a:br>
              <a:rPr sz="600">
                <a:uFill>
                  <a:solidFill>
                    <a:srgbClr val="000000"/>
                  </a:solidFill>
                </a:uFill>
                <a:latin typeface="ＭＳ Ｐゴシック"/>
                <a:ea typeface="ＭＳ Ｐゴシック"/>
                <a:cs typeface="ＭＳ Ｐゴシック"/>
                <a:sym typeface="ＭＳ Ｐゴシック"/>
              </a:rPr>
            </a:br>
            <a:r>
              <a:rPr sz="600">
                <a:uFill>
                  <a:solidFill>
                    <a:srgbClr val="000000"/>
                  </a:solidFill>
                </a:uFill>
                <a:latin typeface="Times New Roman"/>
                <a:ea typeface="Times New Roman"/>
                <a:cs typeface="Times New Roman"/>
                <a:sym typeface="Times New Roman"/>
              </a:rPr>
              <a:t>The scanner disregards surface details, such as fingerprints, lines, scars, and dirt, as well as fingernails, which may grow or be cut from day to day. </a:t>
            </a:r>
            <a:br>
              <a:rPr sz="600">
                <a:uFill>
                  <a:solidFill>
                    <a:srgbClr val="000000"/>
                  </a:solidFill>
                </a:uFill>
                <a:latin typeface="ＭＳ Ｐゴシック"/>
                <a:ea typeface="ＭＳ Ｐゴシック"/>
                <a:cs typeface="ＭＳ Ｐゴシック"/>
                <a:sym typeface="ＭＳ Ｐゴシック"/>
              </a:rPr>
            </a:br>
            <a:br>
              <a:rPr sz="600">
                <a:uFill>
                  <a:solidFill>
                    <a:srgbClr val="000000"/>
                  </a:solidFill>
                </a:uFill>
                <a:latin typeface="ＭＳ Ｐゴシック"/>
                <a:ea typeface="ＭＳ Ｐゴシック"/>
                <a:cs typeface="ＭＳ Ｐゴシック"/>
                <a:sym typeface="ＭＳ Ｐゴシック"/>
              </a:rPr>
            </a:br>
            <a:r>
              <a:rPr sz="600">
                <a:uFill>
                  <a:solidFill>
                    <a:srgbClr val="000000"/>
                  </a:solidFill>
                </a:uFill>
                <a:latin typeface="Times New Roman"/>
                <a:ea typeface="Times New Roman"/>
                <a:cs typeface="Times New Roman"/>
                <a:sym typeface="Times New Roman"/>
              </a:rPr>
              <a:t>When a person uses the scanner, it compares the shape of the user's hand to a template recorded during an enrollment session. If the template and the hand match, the scanner produces an output--it may unlock a door, transmit data to a computer, verify identification, or log the person's arrival or departure time. </a:t>
            </a:r>
            <a:br>
              <a:rPr sz="600">
                <a:uFill>
                  <a:solidFill>
                    <a:srgbClr val="000000"/>
                  </a:solidFill>
                </a:uFill>
                <a:latin typeface="ＭＳ Ｐゴシック"/>
                <a:ea typeface="ＭＳ Ｐゴシック"/>
                <a:cs typeface="ＭＳ Ｐゴシック"/>
                <a:sym typeface="ＭＳ Ｐゴシック"/>
              </a:rPr>
            </a:br>
            <a:endParaRPr sz="600">
              <a:uFill>
                <a:solidFill>
                  <a:srgbClr val="000000"/>
                </a:solidFill>
              </a:uFill>
              <a:latin typeface="ＭＳ Ｐゴシック"/>
              <a:ea typeface="ＭＳ Ｐゴシック"/>
              <a:cs typeface="ＭＳ Ｐゴシック"/>
              <a:sym typeface="ＭＳ Ｐゴシック"/>
            </a:endParaRPr>
          </a:p>
          <a:p>
            <a:pPr marL="45615" marR="45615" defTabSz="914400">
              <a:spcBef>
                <a:spcPts val="100"/>
              </a:spcBef>
              <a:buClr>
                <a:srgbClr val="000000"/>
              </a:buClr>
              <a:buFont typeface="Times New Roman"/>
            </a:pPr>
            <a:r>
              <a:rPr sz="400">
                <a:uFill>
                  <a:solidFill>
                    <a:srgbClr val="000000"/>
                  </a:solidFill>
                </a:uFill>
                <a:latin typeface="Times New Roman"/>
                <a:ea typeface="Times New Roman"/>
                <a:cs typeface="Times New Roman"/>
                <a:sym typeface="Times New Roman"/>
              </a:rPr>
              <a:t>During enrollment, which takes approximately 30 seconds, the user places the right hand in the reader three times. The unit's internal processor and software convert the hand image to a 9-byte mathematical template, which is the average of the three readings. </a:t>
            </a:r>
            <a:br>
              <a:rPr sz="400">
                <a:uFill>
                  <a:solidFill>
                    <a:srgbClr val="000000"/>
                  </a:solidFill>
                </a:uFill>
                <a:latin typeface="ＭＳ Ｐゴシック"/>
                <a:ea typeface="ＭＳ Ｐゴシック"/>
                <a:cs typeface="ＭＳ Ｐゴシック"/>
                <a:sym typeface="ＭＳ Ｐゴシック"/>
              </a:rPr>
            </a:br>
            <a:br>
              <a:rPr sz="400">
                <a:uFill>
                  <a:solidFill>
                    <a:srgbClr val="000000"/>
                  </a:solidFill>
                </a:uFill>
                <a:latin typeface="ＭＳ Ｐゴシック"/>
                <a:ea typeface="ＭＳ Ｐゴシック"/>
                <a:cs typeface="ＭＳ Ｐゴシック"/>
                <a:sym typeface="ＭＳ Ｐゴシック"/>
              </a:rPr>
            </a:br>
            <a:r>
              <a:rPr sz="400">
                <a:uFill>
                  <a:solidFill>
                    <a:srgbClr val="000000"/>
                  </a:solidFill>
                </a:uFill>
                <a:latin typeface="Times New Roman"/>
                <a:ea typeface="Times New Roman"/>
                <a:cs typeface="Times New Roman"/>
                <a:sym typeface="Times New Roman"/>
              </a:rPr>
              <a:t>The user's template may reside in internal memory (capable of holding over 27,000 users), or on other media such as a hard disk or smart card chip. </a:t>
            </a:r>
            <a:br>
              <a:rPr sz="400">
                <a:uFill>
                  <a:solidFill>
                    <a:srgbClr val="000000"/>
                  </a:solidFill>
                </a:uFill>
                <a:latin typeface="ＭＳ Ｐゴシック"/>
                <a:ea typeface="ＭＳ Ｐゴシック"/>
                <a:cs typeface="ＭＳ Ｐゴシック"/>
                <a:sym typeface="ＭＳ Ｐゴシック"/>
              </a:rPr>
            </a:br>
            <a:endParaRPr sz="400">
              <a:uFill>
                <a:solidFill>
                  <a:srgbClr val="000000"/>
                </a:solidFill>
              </a:uFill>
              <a:latin typeface="ＭＳ Ｐゴシック"/>
              <a:ea typeface="ＭＳ Ｐゴシック"/>
              <a:cs typeface="ＭＳ Ｐゴシック"/>
              <a:sym typeface="ＭＳ Ｐゴシック"/>
            </a:endParaRPr>
          </a:p>
          <a:p>
            <a:pPr marL="45615" marR="45615" defTabSz="914400">
              <a:spcBef>
                <a:spcPts val="100"/>
              </a:spcBef>
              <a:buClr>
                <a:srgbClr val="000000"/>
              </a:buClr>
              <a:buFont typeface="Times New Roman"/>
            </a:pPr>
            <a:r>
              <a:rPr sz="400">
                <a:uFill>
                  <a:solidFill>
                    <a:srgbClr val="000000"/>
                  </a:solidFill>
                </a:uFill>
                <a:latin typeface="Times New Roman"/>
                <a:ea typeface="Times New Roman"/>
                <a:cs typeface="Times New Roman"/>
                <a:sym typeface="Times New Roman"/>
              </a:rPr>
              <a:t>RSI significantly enhanced biometric technology for its hand scanners. By maintaining a low False Reject Rate (the probability that the device will reject an authorized user), while maintaining a high deterrent to unauthorized access, RSI's units process large numbers of people with minimal delays. </a:t>
            </a:r>
            <a:br>
              <a:rPr sz="400">
                <a:uFill>
                  <a:solidFill>
                    <a:srgbClr val="000000"/>
                  </a:solidFill>
                </a:uFill>
                <a:latin typeface="ＭＳ Ｐゴシック"/>
                <a:ea typeface="ＭＳ Ｐゴシック"/>
                <a:cs typeface="ＭＳ Ｐゴシック"/>
                <a:sym typeface="ＭＳ Ｐゴシック"/>
              </a:rPr>
            </a:br>
            <a:br>
              <a:rPr sz="400">
                <a:uFill>
                  <a:solidFill>
                    <a:srgbClr val="000000"/>
                  </a:solidFill>
                </a:uFill>
                <a:latin typeface="ＭＳ Ｐゴシック"/>
                <a:ea typeface="ＭＳ Ｐゴシック"/>
                <a:cs typeface="ＭＳ Ｐゴシック"/>
                <a:sym typeface="ＭＳ Ｐゴシック"/>
              </a:rPr>
            </a:br>
            <a:r>
              <a:rPr sz="400">
                <a:uFill>
                  <a:solidFill>
                    <a:srgbClr val="000000"/>
                  </a:solidFill>
                </a:uFill>
                <a:latin typeface="Times New Roman"/>
                <a:ea typeface="Times New Roman"/>
                <a:cs typeface="Times New Roman"/>
                <a:sym typeface="Times New Roman"/>
              </a:rPr>
              <a:t>The crossover of False Reject and False Accept rates for RSI's hand geometry readers is 0.1%. These optimal error rates were documented in independent testing at Sandia National Laboratories. Subsequent field results from thousands of users and hundreds of thousands of transactions confirmed the Sandia findings. </a:t>
            </a:r>
            <a:br>
              <a:rPr sz="400">
                <a:uFill>
                  <a:solidFill>
                    <a:srgbClr val="000000"/>
                  </a:solidFill>
                </a:uFill>
                <a:latin typeface="ＭＳ Ｐゴシック"/>
                <a:ea typeface="ＭＳ Ｐゴシック"/>
                <a:cs typeface="ＭＳ Ｐゴシック"/>
                <a:sym typeface="ＭＳ Ｐゴシック"/>
              </a:rPr>
            </a:br>
            <a:br>
              <a:rPr sz="400">
                <a:uFill>
                  <a:solidFill>
                    <a:srgbClr val="000000"/>
                  </a:solidFill>
                </a:uFill>
                <a:latin typeface="ＭＳ Ｐゴシック"/>
                <a:ea typeface="ＭＳ Ｐゴシック"/>
                <a:cs typeface="ＭＳ Ｐゴシック"/>
                <a:sym typeface="ＭＳ Ｐゴシック"/>
              </a:rPr>
            </a:br>
            <a:r>
              <a:rPr sz="400">
                <a:uFill>
                  <a:solidFill>
                    <a:srgbClr val="000000"/>
                  </a:solidFill>
                </a:uFill>
                <a:latin typeface="Times New Roman"/>
                <a:ea typeface="Times New Roman"/>
                <a:cs typeface="Times New Roman"/>
                <a:sym typeface="Times New Roman"/>
              </a:rPr>
              <a:t>Among biometric technologies, Sandia reported that hand geometry had the highest user acceptance of all devices tested. With a high level of security, ease of use, and non-threatening technology, hand geometry has become the most widely accepted biometric technology in use today. </a:t>
            </a:r>
            <a:br>
              <a:rPr sz="400">
                <a:uFill>
                  <a:solidFill>
                    <a:srgbClr val="000000"/>
                  </a:solidFill>
                </a:uFill>
                <a:latin typeface="ＭＳ Ｐゴシック"/>
                <a:ea typeface="ＭＳ Ｐゴシック"/>
                <a:cs typeface="ＭＳ Ｐゴシック"/>
                <a:sym typeface="ＭＳ Ｐゴシック"/>
              </a:rPr>
            </a:br>
            <a:br>
              <a:rPr sz="400">
                <a:uFill>
                  <a:solidFill>
                    <a:srgbClr val="000000"/>
                  </a:solidFill>
                </a:uFill>
                <a:latin typeface="ＭＳ Ｐゴシック"/>
                <a:ea typeface="ＭＳ Ｐゴシック"/>
                <a:cs typeface="ＭＳ Ｐゴシック"/>
                <a:sym typeface="ＭＳ Ｐゴシック"/>
              </a:rPr>
            </a:br>
            <a:br>
              <a:rPr sz="600">
                <a:uFill>
                  <a:solidFill>
                    <a:srgbClr val="000000"/>
                  </a:solidFill>
                </a:uFill>
                <a:latin typeface="ＭＳ Ｐゴシック"/>
                <a:ea typeface="ＭＳ Ｐゴシック"/>
                <a:cs typeface="ＭＳ Ｐゴシック"/>
                <a:sym typeface="ＭＳ Ｐゴシック"/>
              </a:rPr>
            </a:br>
            <a:endParaRPr sz="600">
              <a:uFill>
                <a:solidFill>
                  <a:srgbClr val="000000"/>
                </a:solidFill>
              </a:uFill>
              <a:latin typeface="ＭＳ Ｐゴシック"/>
              <a:ea typeface="ＭＳ Ｐゴシック"/>
              <a:cs typeface="ＭＳ Ｐゴシック"/>
              <a:sym typeface="ＭＳ Ｐゴシック"/>
            </a:endParaRPr>
          </a:p>
        </p:txBody>
      </p:sp>
    </p:spTree>
    <p:extLst>
      <p:ext uri="{BB962C8B-B14F-4D97-AF65-F5344CB8AC3E}">
        <p14:creationId xmlns:p14="http://schemas.microsoft.com/office/powerpoint/2010/main" val="1645644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data acquisition module contains the input device or sensor that reads the biometric information from the user. It is the link between the physical domain and the logical domain.</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In order to recognise a user successfully, the sampled biometric characteristic must be similar to the user’s reference template to which it is compared. This imposes requirements on the data collection sensor, and may impose training requirements for the users. All sensors in a given system must be similar enough that a feature collected by one sensor will closely match the same feature collected at other sensors – and also that collected during enrolment – so that the user can be recognized at any location.</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Depending on the biometric technology being used, environmental conditions such as lighting, background noise, weather, can impact on the performance of the data acquisition module.</a:t>
            </a:r>
          </a:p>
        </p:txBody>
      </p:sp>
    </p:spTree>
    <p:extLst>
      <p:ext uri="{BB962C8B-B14F-4D97-AF65-F5344CB8AC3E}">
        <p14:creationId xmlns:p14="http://schemas.microsoft.com/office/powerpoint/2010/main" val="161174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rPr dirty="0"/>
              <a:t>The feature extraction module receives the raw biometric data from the data acquisition module and extracts the distinguishing features from the raw data, transforming it into the form required for storage and matching. Even for the same biometric characteristic, there are various ways of extracting the distinguishing features. These are often </a:t>
            </a:r>
            <a:r>
              <a:rPr dirty="0" err="1"/>
              <a:t>proprietory</a:t>
            </a:r>
            <a:r>
              <a:rPr dirty="0"/>
              <a:t>.</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dirty="0"/>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rPr dirty="0"/>
              <a:t>This module may perform a quality analysis of the raw data to determine if it is satisfactory for use. If the data fails the quality test, the user may need to supply the biometric characteristic again.</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dirty="0"/>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rPr dirty="0"/>
              <a:t>The raw biometric data may be pre-processed prior to the feature extraction to remove noise or to be </a:t>
            </a:r>
            <a:r>
              <a:rPr dirty="0" err="1"/>
              <a:t>normalised</a:t>
            </a:r>
            <a:r>
              <a:rPr dirty="0"/>
              <a:t> in some way.</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dirty="0"/>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rPr dirty="0"/>
              <a:t>Typically, it is not possible to reconstruct the raw data from the extracted features.</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dirty="0"/>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rPr dirty="0"/>
              <a:t>Some biometric systems compare raw data, in which case this module is not required.</a:t>
            </a:r>
          </a:p>
        </p:txBody>
      </p:sp>
    </p:spTree>
    <p:extLst>
      <p:ext uri="{BB962C8B-B14F-4D97-AF65-F5344CB8AC3E}">
        <p14:creationId xmlns:p14="http://schemas.microsoft.com/office/powerpoint/2010/main" val="2964373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matching module receives the processed data from the feature extraction system and compares it with the biometric template from the storage module. The matching module has a key role in the biometric architecture.</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matching module measures the similarity of the claimant sample with a enrolled template. Each comparison yields a score, which is a numeric value indicating how closely the sample and the template match. There are different methods for computing the score and some typical examples are: distance metrics, probabilistic measures, and neural network-based methods.</a:t>
            </a:r>
          </a:p>
        </p:txBody>
      </p:sp>
    </p:spTree>
    <p:extLst>
      <p:ext uri="{BB962C8B-B14F-4D97-AF65-F5344CB8AC3E}">
        <p14:creationId xmlns:p14="http://schemas.microsoft.com/office/powerpoint/2010/main" val="333331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prstGeom prst="rect">
            <a:avLst/>
          </a:prstGeom>
        </p:spPr>
        <p:txBody>
          <a:bodyPr/>
          <a:lstStyle/>
          <a:p>
            <a:endParaRPr/>
          </a:p>
        </p:txBody>
      </p:sp>
      <p:sp>
        <p:nvSpPr>
          <p:cNvPr id="317" name="Shape 317"/>
          <p:cNvSpPr>
            <a:spLocks noGrp="1"/>
          </p:cNvSpPr>
          <p:nvPr>
            <p:ph type="body" sz="quarter" idx="1"/>
          </p:nvPr>
        </p:nvSpPr>
        <p:spPr>
          <a:prstGeom prst="rect">
            <a:avLst/>
          </a:prstGeom>
        </p:spPr>
        <p:txBody>
          <a:bodyPr/>
          <a:lstStyle/>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decision module receives a score from the matching module and, using a confidence value based on security risks and risk policy, interprets the result of the score.</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decision module usually returns a binary yes or no. In the most common case, the decision is based on a single threshold. If the score is above the threshold, the module concludes that the user is indeed the individual owing the template. If not, the module indicates the user is not that individual. In more complicated cases, the decision is made based on more than one matches and a yes decision is taken if, for example, 2 out of 3 submitted samples match.</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Note that it is possible that a legitimate claimant is rejected by the biometric system due to the very nature of the biometric data. The data acquisition module does not collect exactly the same biometric information at every attempt to use the system and so it is possible that a legitimate user is rejected or an impostor is admitted by the biometric system.</a:t>
            </a:r>
          </a:p>
        </p:txBody>
      </p:sp>
    </p:spTree>
    <p:extLst>
      <p:ext uri="{BB962C8B-B14F-4D97-AF65-F5344CB8AC3E}">
        <p14:creationId xmlns:p14="http://schemas.microsoft.com/office/powerpoint/2010/main" val="88517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storage module maintains the reference templates for enrolled users. It may contain a single template for each user or thousands of templates depending on the system architecture or intended use.</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template may be physically stored in physically protected storage within the biometrics device, a conventional database on a computer, or in a portable token such as a smartcard.</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Collateral information, such as name, identification number, etc, binding the owner to his/her reference template may also be stored  together with the reference template.</a:t>
            </a:r>
          </a:p>
        </p:txBody>
      </p:sp>
    </p:spTree>
    <p:extLst>
      <p:ext uri="{BB962C8B-B14F-4D97-AF65-F5344CB8AC3E}">
        <p14:creationId xmlns:p14="http://schemas.microsoft.com/office/powerpoint/2010/main" val="3280185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Enrolment is the process of collecting biometric samples from a user and subsequent processing and storing of their biometric reference in the system database or portable token.</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It is advisable for users to be enrolled at an authorised enrolment site. There must be verification that the reference template being recorded is that of the actual user. Collateral material binding the enrollee to their biometric template should be generated. It is also necessary to ensure that the recorded biometric template is able to properly verify the enrollee’s identity. A live matching of the enrollee’s reference template should be made before the template is stored in the system.</a:t>
            </a: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7306" marR="47306"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There are other considerations regarding the enrolment procedure. It should be ensured that the person performing the enrolment – the enroller – has the proper permission to access the enrolment functions, e.g. access control, command authentication, etc. It is also advisable to check if the enrollee has already been registered with the system and/or if a different enrolled user has a biometric template matching the current enrollee’s.</a:t>
            </a:r>
          </a:p>
        </p:txBody>
      </p:sp>
    </p:spTree>
    <p:extLst>
      <p:ext uri="{BB962C8B-B14F-4D97-AF65-F5344CB8AC3E}">
        <p14:creationId xmlns:p14="http://schemas.microsoft.com/office/powerpoint/2010/main" val="729019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pPr marL="45615" marR="45615"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Unfortunately, biometric characteristics are not exactly the same every time they are collected. Your voice changes depending on the time of day, your emotional state, or you simply don’t utter the same sentence EXACTLY the same way every time you do it. The fingerprint image captured by a sensor is not always the same because your finger may be greasy at one time and clean at another, the skin dryness changes or you simply put your finger on sensor in a slightly different position. And the list of biometrics features and why they are not the same every time they are collected goes on…</a:t>
            </a:r>
          </a:p>
          <a:p>
            <a:pPr marL="45615" marR="45615"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5615" marR="45615"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matching module rates the similarity between the collected biometric data and the reference template. If the match score is above a tolerance (or confidence) threshold, the claimant is accepted. If it is below the tolerance threshold, the claimant is rejected. Biometric systems can therefore generate two types of errors:</a:t>
            </a:r>
          </a:p>
          <a:p>
            <a:pPr marL="45615" marR="45615" algn="just" defTabSz="914400">
              <a:spcBef>
                <a:spcPts val="300"/>
              </a:spcBef>
              <a:buClr>
                <a:srgbClr val="000000"/>
              </a:buClr>
              <a:buSzPct val="100000"/>
              <a:buFont typeface="Times New Roman"/>
              <a:buChar char="•"/>
            </a:pPr>
            <a:r>
              <a:rPr sz="1000">
                <a:uFill>
                  <a:solidFill>
                    <a:srgbClr val="000000"/>
                  </a:solidFill>
                </a:uFill>
                <a:latin typeface="Times New Roman"/>
                <a:ea typeface="Times New Roman"/>
                <a:cs typeface="Times New Roman"/>
                <a:sym typeface="Times New Roman"/>
              </a:rPr>
              <a:t>  </a:t>
            </a:r>
            <a:r>
              <a:rPr sz="1000" b="1">
                <a:uFill>
                  <a:solidFill>
                    <a:srgbClr val="000000"/>
                  </a:solidFill>
                </a:uFill>
                <a:latin typeface="Times New Roman"/>
                <a:ea typeface="Times New Roman"/>
                <a:cs typeface="Times New Roman"/>
                <a:sym typeface="Times New Roman"/>
              </a:rPr>
              <a:t>Type I error:</a:t>
            </a:r>
            <a:r>
              <a:rPr sz="1000">
                <a:uFill>
                  <a:solidFill>
                    <a:srgbClr val="000000"/>
                  </a:solidFill>
                </a:uFill>
                <a:latin typeface="Times New Roman"/>
                <a:ea typeface="Times New Roman"/>
                <a:cs typeface="Times New Roman"/>
                <a:sym typeface="Times New Roman"/>
              </a:rPr>
              <a:t>  where the system fails to identify a valid user (‘false non-match’ or ‘false rejection’),</a:t>
            </a:r>
          </a:p>
          <a:p>
            <a:pPr marL="45615" marR="45615" algn="just" defTabSz="914400">
              <a:spcBef>
                <a:spcPts val="300"/>
              </a:spcBef>
              <a:buClr>
                <a:srgbClr val="000000"/>
              </a:buClr>
              <a:buSzPct val="100000"/>
              <a:buFont typeface="Times New Roman"/>
              <a:buChar char="•"/>
            </a:pPr>
            <a:r>
              <a:rPr sz="1000">
                <a:uFill>
                  <a:solidFill>
                    <a:srgbClr val="000000"/>
                  </a:solidFill>
                </a:uFill>
                <a:latin typeface="Times New Roman"/>
                <a:ea typeface="Times New Roman"/>
                <a:cs typeface="Times New Roman"/>
                <a:sym typeface="Times New Roman"/>
              </a:rPr>
              <a:t>  </a:t>
            </a:r>
            <a:r>
              <a:rPr sz="1000" b="1">
                <a:uFill>
                  <a:solidFill>
                    <a:srgbClr val="000000"/>
                  </a:solidFill>
                </a:uFill>
                <a:latin typeface="Times New Roman"/>
                <a:ea typeface="Times New Roman"/>
                <a:cs typeface="Times New Roman"/>
                <a:sym typeface="Times New Roman"/>
              </a:rPr>
              <a:t>Type II error:</a:t>
            </a:r>
            <a:r>
              <a:rPr sz="1000">
                <a:uFill>
                  <a:solidFill>
                    <a:srgbClr val="000000"/>
                  </a:solidFill>
                </a:uFill>
                <a:latin typeface="Times New Roman"/>
                <a:ea typeface="Times New Roman"/>
                <a:cs typeface="Times New Roman"/>
                <a:sym typeface="Times New Roman"/>
              </a:rPr>
              <a:t>  where the system accepts an impostor (‘false acceptance’ or ‘false acceptance’).</a:t>
            </a:r>
          </a:p>
          <a:p>
            <a:pPr marL="45615" marR="45615"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sz="1000">
              <a:uFill>
                <a:solidFill>
                  <a:srgbClr val="000000"/>
                </a:solidFill>
              </a:uFill>
              <a:latin typeface="Times New Roman"/>
              <a:ea typeface="Times New Roman"/>
              <a:cs typeface="Times New Roman"/>
              <a:sym typeface="Times New Roman"/>
            </a:endParaRPr>
          </a:p>
          <a:p>
            <a:pPr marL="45615" marR="45615" algn="just"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value of the tolerance threshold is crucial to the performance of the system and depends on the security requirements of the application. If the tolerance threshold is relatively low,  more valid users are rejected (false non-match rate is low) but more impostors are accepted (false acceptance rate is high). On the other hand, if the tolerance threshold is relatively high, more valid users are rejected (false non-match rate is high) but less impostors are accepted (false match rate is low). There is a trade off between these two types of errors  that depends on the security requirements of the application.</a:t>
            </a:r>
          </a:p>
          <a:p>
            <a:pPr marL="45615" marR="45615"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5615" marR="45615"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In any biometric scheme, the key parameter is the error tolerance threshold. If the tolerance threshold is relatively low,  more valid users are rejected (false non-match rate is low) but more impostors are accepted (false acceptance rate is high). On the other hand, if the tolerance threshold is relatively high, more valid users are rejected (false non-match rate is high) but less impostors are accepted (false match rate is low). There is a trade off between these two types of errors  that depends on the security requirements of the application.</a:t>
            </a:r>
          </a:p>
          <a:p>
            <a:pPr marL="45615" marR="45615"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endParaRPr/>
          </a:p>
          <a:p>
            <a:pPr marL="45615" marR="45615" defTabSz="914400">
              <a:spcBef>
                <a:spcPts val="300"/>
              </a:spcBef>
              <a:buClr>
                <a:srgbClr val="000000"/>
              </a:buClr>
              <a:buFont typeface="Times New Roman"/>
              <a:defRPr sz="1000">
                <a:uFill>
                  <a:solidFill>
                    <a:srgbClr val="000000"/>
                  </a:solidFill>
                </a:uFill>
                <a:latin typeface="Times New Roman"/>
                <a:ea typeface="Times New Roman"/>
                <a:cs typeface="Times New Roman"/>
                <a:sym typeface="Times New Roman"/>
              </a:defRPr>
            </a:pPr>
            <a:r>
              <a:t>The equal error rate is defined when the tolerance threshold is such that the false non-match rate is equal to the false match rate. It is usually used as a criterion to compare different biometric systems. The actual tolerance threshold is determined by the needs of the given application.</a:t>
            </a:r>
          </a:p>
        </p:txBody>
      </p:sp>
    </p:spTree>
    <p:extLst>
      <p:ext uri="{BB962C8B-B14F-4D97-AF65-F5344CB8AC3E}">
        <p14:creationId xmlns:p14="http://schemas.microsoft.com/office/powerpoint/2010/main" val="2334152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assessment methods are sensitive to the </a:t>
            </a:r>
            <a:r>
              <a:rPr lang="en-GB" dirty="0">
                <a:hlinkClick r:id="rId3" tooltip="Learn more about Imbalanced Data from ScienceDirect's AI-generated Topic Pages"/>
              </a:rPr>
              <a:t>imbalanced data</a:t>
            </a:r>
            <a:r>
              <a:rPr lang="en-GB" dirty="0"/>
              <a:t> when the samples of one class in a dataset outnumber the samples of the other class(es) </a:t>
            </a:r>
            <a:r>
              <a:rPr lang="en-GB" dirty="0">
                <a:hlinkClick r:id="rId4"/>
              </a:rPr>
              <a:t>[25]</a:t>
            </a:r>
            <a:r>
              <a:rPr lang="en-GB" dirty="0"/>
              <a:t>. To explain this is so, consider the confusion matrix in </a:t>
            </a:r>
            <a:r>
              <a:rPr lang="en-GB" dirty="0">
                <a:hlinkClick r:id="rId5"/>
              </a:rPr>
              <a:t>Fig. 1</a:t>
            </a:r>
            <a:r>
              <a:rPr lang="en-GB" dirty="0"/>
              <a:t>. The class distribution is the ratio between the positive and negative samples () represents the relationship between the left column to the right column. Any assessment metric that uses values from both columns will be sensitive to the imbalanced data as reported in </a:t>
            </a:r>
            <a:r>
              <a:rPr lang="en-GB" dirty="0">
                <a:hlinkClick r:id="rId6"/>
              </a:rPr>
              <a:t>[8]</a:t>
            </a:r>
            <a:r>
              <a:rPr lang="en-GB" dirty="0"/>
              <a:t>. For example, some metrics such as accuracy and precision</a:t>
            </a:r>
            <a:r>
              <a:rPr lang="en-GB" baseline="30000" dirty="0">
                <a:hlinkClick r:id="rId7"/>
              </a:rPr>
              <a:t>1</a:t>
            </a:r>
            <a:r>
              <a:rPr lang="en-GB" dirty="0"/>
              <a:t> use values from both columns of the confusion matrix; thus, as data distributions change, these metrics will change as well, even if the classifier performance does not. Therefore, such these metrics cannot distinguish between the numbers of corrected labels from different classes </a:t>
            </a:r>
            <a:r>
              <a:rPr lang="en-GB" dirty="0">
                <a:hlinkClick r:id="rId8"/>
              </a:rPr>
              <a:t>[11]</a:t>
            </a:r>
            <a:r>
              <a:rPr lang="en-GB" dirty="0"/>
              <a:t>. </a:t>
            </a:r>
            <a:endParaRPr lang="en-BE" dirty="0"/>
          </a:p>
        </p:txBody>
      </p:sp>
      <p:sp>
        <p:nvSpPr>
          <p:cNvPr id="4" name="Slide Number Placeholder 3"/>
          <p:cNvSpPr>
            <a:spLocks noGrp="1"/>
          </p:cNvSpPr>
          <p:nvPr>
            <p:ph type="sldNum" sz="quarter" idx="5"/>
          </p:nvPr>
        </p:nvSpPr>
        <p:spPr/>
        <p:txBody>
          <a:bodyPr/>
          <a:lstStyle/>
          <a:p>
            <a:fld id="{8954E32A-327F-AF4B-8E1F-209FBF93D26D}" type="slidenum">
              <a:rPr lang="nl-NL" smtClean="0"/>
              <a:t>66</a:t>
            </a:fld>
            <a:endParaRPr lang="nl-NL"/>
          </a:p>
        </p:txBody>
      </p:sp>
    </p:spTree>
    <p:extLst>
      <p:ext uri="{BB962C8B-B14F-4D97-AF65-F5344CB8AC3E}">
        <p14:creationId xmlns:p14="http://schemas.microsoft.com/office/powerpoint/2010/main" val="3925616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GB"/>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GB"/>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Subtitle - Photo">
    <p:spTree>
      <p:nvGrpSpPr>
        <p:cNvPr id="1" name=""/>
        <p:cNvGrpSpPr/>
        <p:nvPr/>
      </p:nvGrpSpPr>
      <p:grpSpPr>
        <a:xfrm>
          <a:off x="0" y="0"/>
          <a:ext cx="0" cy="0"/>
          <a:chOff x="0" y="0"/>
          <a:chExt cx="0" cy="0"/>
        </a:xfrm>
      </p:grpSpPr>
      <p:sp>
        <p:nvSpPr>
          <p:cNvPr id="20" name="Image"/>
          <p:cNvSpPr>
            <a:spLocks noGrp="1"/>
          </p:cNvSpPr>
          <p:nvPr>
            <p:ph type="pic" idx="13"/>
          </p:nvPr>
        </p:nvSpPr>
        <p:spPr>
          <a:xfrm>
            <a:off x="1236134" y="368300"/>
            <a:ext cx="9730113" cy="4131068"/>
          </a:xfrm>
          <a:prstGeom prst="rect">
            <a:avLst/>
          </a:prstGeom>
        </p:spPr>
        <p:txBody>
          <a:bodyPr lIns="91439" tIns="45719" rIns="91439" bIns="45719" anchor="t"/>
          <a:lstStyle/>
          <a:p>
            <a:endParaRPr/>
          </a:p>
        </p:txBody>
      </p:sp>
      <p:sp>
        <p:nvSpPr>
          <p:cNvPr id="21" name="Title Text"/>
          <p:cNvSpPr txBox="1">
            <a:spLocks noGrp="1"/>
          </p:cNvSpPr>
          <p:nvPr>
            <p:ph type="title"/>
          </p:nvPr>
        </p:nvSpPr>
        <p:spPr>
          <a:xfrm>
            <a:off x="338667" y="4813300"/>
            <a:ext cx="11514667" cy="876300"/>
          </a:xfrm>
          <a:prstGeom prst="rect">
            <a:avLst/>
          </a:prstGeom>
        </p:spPr>
        <p:txBody>
          <a:bodyPr anchor="b"/>
          <a:lstStyle/>
          <a:p>
            <a:r>
              <a:t>Title Text</a:t>
            </a:r>
          </a:p>
        </p:txBody>
      </p:sp>
      <p:sp>
        <p:nvSpPr>
          <p:cNvPr id="22" name="Body Level One…"/>
          <p:cNvSpPr txBox="1">
            <a:spLocks noGrp="1"/>
          </p:cNvSpPr>
          <p:nvPr>
            <p:ph type="body" sz="quarter" idx="1"/>
          </p:nvPr>
        </p:nvSpPr>
        <p:spPr>
          <a:xfrm>
            <a:off x="338667" y="5676900"/>
            <a:ext cx="11514667" cy="850900"/>
          </a:xfrm>
          <a:prstGeom prst="rect">
            <a:avLst/>
          </a:prstGeom>
        </p:spPr>
        <p:txBody>
          <a:bodyPr anchor="t"/>
          <a:lstStyle>
            <a:lvl1pPr marL="0" indent="0" algn="ctr">
              <a:lnSpc>
                <a:spcPct val="100000"/>
              </a:lnSpc>
              <a:spcBef>
                <a:spcPts val="0"/>
              </a:spcBef>
              <a:buSzTx/>
              <a:buNone/>
              <a:defRPr sz="2400"/>
            </a:lvl1pPr>
            <a:lvl2pPr marL="0" indent="0" algn="ctr">
              <a:lnSpc>
                <a:spcPct val="100000"/>
              </a:lnSpc>
              <a:spcBef>
                <a:spcPts val="0"/>
              </a:spcBef>
              <a:buSzTx/>
              <a:buNone/>
              <a:defRPr sz="2400"/>
            </a:lvl2pPr>
            <a:lvl3pPr marL="0" indent="0" algn="ctr">
              <a:lnSpc>
                <a:spcPct val="100000"/>
              </a:lnSpc>
              <a:spcBef>
                <a:spcPts val="0"/>
              </a:spcBef>
              <a:buSzTx/>
              <a:buNone/>
              <a:defRPr sz="2400"/>
            </a:lvl3pPr>
            <a:lvl4pPr marL="0" indent="0" algn="ctr">
              <a:lnSpc>
                <a:spcPct val="100000"/>
              </a:lnSpc>
              <a:spcBef>
                <a:spcPts val="0"/>
              </a:spcBef>
              <a:buSzTx/>
              <a:buNone/>
              <a:defRPr sz="2400"/>
            </a:lvl4pPr>
            <a:lvl5pPr marL="0" indent="0" algn="ctr">
              <a:lnSpc>
                <a:spcPct val="100000"/>
              </a:lnSpc>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953494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0" name="Title Text"/>
          <p:cNvSpPr txBox="1">
            <a:spLocks noGrp="1"/>
          </p:cNvSpPr>
          <p:nvPr>
            <p:ph type="title"/>
          </p:nvPr>
        </p:nvSpPr>
        <p:spPr>
          <a:prstGeom prst="rect">
            <a:avLst/>
          </a:prstGeom>
        </p:spPr>
        <p:txBody>
          <a:bodyPr/>
          <a:lstStyle/>
          <a:p>
            <a:r>
              <a:t>Title Text</a:t>
            </a:r>
          </a:p>
        </p:txBody>
      </p:sp>
      <p:sp>
        <p:nvSpPr>
          <p:cNvPr id="41" name="Body Level One…"/>
          <p:cNvSpPr txBox="1">
            <a:spLocks noGrp="1"/>
          </p:cNvSpPr>
          <p:nvPr>
            <p:ph type="body" idx="1"/>
          </p:nvPr>
        </p:nvSpPr>
        <p:spPr>
          <a:xfrm>
            <a:off x="338667" y="2235200"/>
            <a:ext cx="11514667" cy="4102100"/>
          </a:xfrm>
          <a:prstGeom prst="rect">
            <a:avLst/>
          </a:prstGeom>
        </p:spPr>
        <p:txBody>
          <a:bodyPr/>
          <a:lstStyle>
            <a:lvl1pPr>
              <a:lnSpc>
                <a:spcPct val="100000"/>
              </a:lnSpc>
              <a:defRPr sz="2400">
                <a:solidFill>
                  <a:srgbClr val="535353"/>
                </a:solidFill>
              </a:defRPr>
            </a:lvl1pPr>
            <a:lvl2pPr>
              <a:lnSpc>
                <a:spcPct val="100000"/>
              </a:lnSpc>
              <a:defRPr sz="2400">
                <a:solidFill>
                  <a:srgbClr val="535353"/>
                </a:solidFill>
              </a:defRPr>
            </a:lvl2pPr>
            <a:lvl3pPr>
              <a:lnSpc>
                <a:spcPct val="100000"/>
              </a:lnSpc>
              <a:defRPr sz="2400">
                <a:solidFill>
                  <a:srgbClr val="535353"/>
                </a:solidFill>
              </a:defRPr>
            </a:lvl3pPr>
            <a:lvl4pPr>
              <a:lnSpc>
                <a:spcPct val="100000"/>
              </a:lnSpc>
              <a:defRPr sz="2400">
                <a:solidFill>
                  <a:srgbClr val="535353"/>
                </a:solidFill>
              </a:defRPr>
            </a:lvl4pPr>
            <a:lvl5pPr>
              <a:lnSpc>
                <a:spcPct val="100000"/>
              </a:lnSpc>
              <a:defRPr sz="24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981128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04" name="Image"/>
          <p:cNvSpPr>
            <a:spLocks noGrp="1"/>
          </p:cNvSpPr>
          <p:nvPr>
            <p:ph type="pic" idx="13"/>
          </p:nvPr>
        </p:nvSpPr>
        <p:spPr>
          <a:xfrm>
            <a:off x="1236134" y="368300"/>
            <a:ext cx="9730113" cy="4131068"/>
          </a:xfrm>
          <a:prstGeom prst="rect">
            <a:avLst/>
          </a:prstGeom>
        </p:spPr>
        <p:txBody>
          <a:bodyPr lIns="91439" tIns="45719" rIns="91439" bIns="45719" anchor="t"/>
          <a:lstStyle/>
          <a:p>
            <a:endParaRPr/>
          </a:p>
        </p:txBody>
      </p:sp>
      <p:sp>
        <p:nvSpPr>
          <p:cNvPr id="105" name="Title Text"/>
          <p:cNvSpPr txBox="1">
            <a:spLocks noGrp="1"/>
          </p:cNvSpPr>
          <p:nvPr>
            <p:ph type="title"/>
          </p:nvPr>
        </p:nvSpPr>
        <p:spPr>
          <a:xfrm>
            <a:off x="338667" y="5207000"/>
            <a:ext cx="11514667" cy="901700"/>
          </a:xfrm>
          <a:prstGeom prst="rect">
            <a:avLst/>
          </a:prstGeom>
        </p:spPr>
        <p:txBody>
          <a:bodyPr/>
          <a:lstStyle/>
          <a:p>
            <a:r>
              <a:t>Title Text</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17180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E8396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133" b="0" i="0" u="heavy">
                <a:solidFill>
                  <a:srgbClr val="1C5E9E"/>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32112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470424" y="2203298"/>
            <a:ext cx="9251153" cy="949113"/>
          </a:xfrm>
          <a:prstGeom prst="rect">
            <a:avLst/>
          </a:prstGeom>
        </p:spPr>
        <p:txBody>
          <a:bodyPr wrap="square" lIns="0" tIns="0" rIns="0" bIns="0">
            <a:spAutoFit/>
          </a:bodyPr>
          <a:lstStyle>
            <a:lvl1pPr>
              <a:defRPr sz="6000" b="0" i="0">
                <a:solidFill>
                  <a:schemeClr val="bg1"/>
                </a:solidFill>
                <a:latin typeface="Arial"/>
                <a:cs typeface="Arial"/>
              </a:defRPr>
            </a:lvl1pPr>
          </a:lstStyle>
          <a:p>
            <a:endParaRPr/>
          </a:p>
        </p:txBody>
      </p:sp>
      <p:sp>
        <p:nvSpPr>
          <p:cNvPr id="3" name="Holder 3"/>
          <p:cNvSpPr>
            <a:spLocks noGrp="1"/>
          </p:cNvSpPr>
          <p:nvPr>
            <p:ph type="subTitle" idx="4"/>
          </p:nvPr>
        </p:nvSpPr>
        <p:spPr>
          <a:xfrm>
            <a:off x="3514006" y="4012183"/>
            <a:ext cx="5163988" cy="369332"/>
          </a:xfrm>
          <a:prstGeom prst="rect">
            <a:avLst/>
          </a:prstGeom>
        </p:spPr>
        <p:txBody>
          <a:bodyPr wrap="square" lIns="0" tIns="0" rIns="0" bIns="0">
            <a:spAutoFit/>
          </a:bodyPr>
          <a:lstStyle>
            <a:lvl1pPr>
              <a:defRPr sz="2400"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70921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CB718FFC-AEDE-7140-9292-9773BC85F9A4}" type="datetime1">
              <a:rPr lang="en-US" smtClean="0"/>
              <a:t>2/27/20</a:t>
            </a:fld>
            <a:endParaRPr lang="nl-NL"/>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321AA0E6-F4FD-CF47-AC2D-46AE81849B66}" type="datetime1">
              <a:rPr lang="en-US" smtClean="0"/>
              <a:t>2/27/20</a:t>
            </a:fld>
            <a:endParaRPr lang="nl-NL"/>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ijdelijke aanduiding voor datum 3"/>
          <p:cNvSpPr>
            <a:spLocks noGrp="1"/>
          </p:cNvSpPr>
          <p:nvPr>
            <p:ph type="dt" sz="half" idx="10"/>
          </p:nvPr>
        </p:nvSpPr>
        <p:spPr/>
        <p:txBody>
          <a:bodyPr/>
          <a:lstStyle/>
          <a:p>
            <a:fld id="{42524CA0-A7FD-344C-809F-C1EC5C6141AD}" type="datetime1">
              <a:rPr lang="en-US" smtClean="0"/>
              <a:t>2/27/20</a:t>
            </a:fld>
            <a:endParaRPr lang="nl-NL"/>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GB"/>
              <a:t>Click to edit Master title style</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GB"/>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Tijdelijke aanduiding voor datum 3"/>
          <p:cNvSpPr>
            <a:spLocks noGrp="1"/>
          </p:cNvSpPr>
          <p:nvPr>
            <p:ph type="dt" sz="half" idx="10"/>
          </p:nvPr>
        </p:nvSpPr>
        <p:spPr/>
        <p:txBody>
          <a:bodyPr/>
          <a:lstStyle/>
          <a:p>
            <a:fld id="{16EF6EF7-7E5A-0548-A04F-449117880B59}" type="datetime1">
              <a:rPr lang="en-US" smtClean="0"/>
              <a:t>2/27/20</a:t>
            </a:fld>
            <a:endParaRPr lang="nl-NL" dirty="0"/>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GB"/>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GB"/>
              <a:t>Click icon to add picture</a:t>
            </a:r>
            <a:endParaRPr lang="nl-NL"/>
          </a:p>
        </p:txBody>
      </p:sp>
    </p:spTree>
    <p:extLst>
      <p:ext uri="{BB962C8B-B14F-4D97-AF65-F5344CB8AC3E}">
        <p14:creationId xmlns:p14="http://schemas.microsoft.com/office/powerpoint/2010/main" val="95214852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GB"/>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Tijdelijke aanduiding voor datum 3"/>
          <p:cNvSpPr>
            <a:spLocks noGrp="1"/>
          </p:cNvSpPr>
          <p:nvPr>
            <p:ph type="dt" sz="half" idx="10"/>
          </p:nvPr>
        </p:nvSpPr>
        <p:spPr/>
        <p:txBody>
          <a:bodyPr/>
          <a:lstStyle/>
          <a:p>
            <a:fld id="{84CACE95-1D41-2347-A91F-6DC0125D1BFB}" type="datetime1">
              <a:rPr lang="en-US" smtClean="0"/>
              <a:t>2/27/20</a:t>
            </a:fld>
            <a:endParaRPr lang="nl-NL" dirty="0"/>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GB"/>
              <a:t>Click icon to add picture</a:t>
            </a:r>
            <a:endParaRPr lang="nl-NL"/>
          </a:p>
        </p:txBody>
      </p:sp>
    </p:spTree>
  </p:cSld>
  <p:clrMapOvr>
    <a:masterClrMapping/>
  </p:clrMapOvr>
  <p:extLst>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39A41C61-AE42-A14F-8DC1-FCD376AFF53D}" type="datetime1">
              <a:rPr lang="en-US" smtClean="0"/>
              <a:t>2/27/20</a:t>
            </a:fld>
            <a:endParaRPr lang="nl-NL"/>
          </a:p>
        </p:txBody>
      </p:sp>
      <p:sp>
        <p:nvSpPr>
          <p:cNvPr id="6" name="Tijdelijke aanduiding voor voettekst 5"/>
          <p:cNvSpPr>
            <a:spLocks noGrp="1"/>
          </p:cNvSpPr>
          <p:nvPr>
            <p:ph type="ftr" sz="quarter" idx="11"/>
          </p:nvPr>
        </p:nvSpPr>
        <p:spPr/>
        <p:txBody>
          <a:bodyPr/>
          <a:lstStyle/>
          <a:p>
            <a:r>
              <a:rPr lang="en-US"/>
              <a:t>Faculty of Engineering Sciences, ESAT-PSI</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2" name="Titel 1"/>
          <p:cNvSpPr>
            <a:spLocks noGrp="1"/>
          </p:cNvSpPr>
          <p:nvPr>
            <p:ph type="title"/>
          </p:nvPr>
        </p:nvSpPr>
        <p:spPr/>
        <p:txBody>
          <a:bodyPr/>
          <a:lstStyle/>
          <a:p>
            <a:r>
              <a:rPr lang="en-GB"/>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dirty="0"/>
          </a:p>
        </p:txBody>
      </p:sp>
      <p:sp>
        <p:nvSpPr>
          <p:cNvPr id="7" name="Tijdelijke aanduiding voor datum 6"/>
          <p:cNvSpPr>
            <a:spLocks noGrp="1"/>
          </p:cNvSpPr>
          <p:nvPr>
            <p:ph type="dt" sz="half" idx="10"/>
          </p:nvPr>
        </p:nvSpPr>
        <p:spPr/>
        <p:txBody>
          <a:bodyPr/>
          <a:lstStyle/>
          <a:p>
            <a:fld id="{23D01C33-DA11-1942-9EF7-DACF2DD5F071}" type="datetime1">
              <a:rPr lang="en-US" smtClean="0"/>
              <a:t>2/27/20</a:t>
            </a:fld>
            <a:endParaRPr lang="nl-NL" dirty="0"/>
          </a:p>
        </p:txBody>
      </p:sp>
      <p:sp>
        <p:nvSpPr>
          <p:cNvPr id="8" name="Tijdelijke aanduiding voor voettekst 7"/>
          <p:cNvSpPr>
            <a:spLocks noGrp="1"/>
          </p:cNvSpPr>
          <p:nvPr>
            <p:ph type="ftr" sz="quarter" idx="11"/>
          </p:nvPr>
        </p:nvSpPr>
        <p:spPr/>
        <p:txBody>
          <a:bodyPr/>
          <a:lstStyle/>
          <a:p>
            <a:r>
              <a:rPr lang="en-US"/>
              <a:t>Faculty of Engineering Sciences, ESAT-PSI</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GB"/>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DF182AD4-6AC6-4449-9812-89C7D4B1CF4E}" type="datetime1">
              <a:rPr lang="en-US" smtClean="0"/>
              <a:t>2/27/20</a:t>
            </a:fld>
            <a:endParaRPr lang="nl-NL"/>
          </a:p>
        </p:txBody>
      </p:sp>
      <p:sp>
        <p:nvSpPr>
          <p:cNvPr id="4" name="Tijdelijke aanduiding voor voettekst 3"/>
          <p:cNvSpPr>
            <a:spLocks noGrp="1"/>
          </p:cNvSpPr>
          <p:nvPr>
            <p:ph type="ftr" sz="quarter" idx="11"/>
          </p:nvPr>
        </p:nvSpPr>
        <p:spPr/>
        <p:txBody>
          <a:bodyPr/>
          <a:lstStyle/>
          <a:p>
            <a:r>
              <a:rPr lang="en-US"/>
              <a:t>Faculty of Engineering Sciences, ESAT-PSI</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GB"/>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14546B9-1B47-7D4B-9C27-90DE077EB065}" type="datetime1">
              <a:rPr lang="en-US" smtClean="0"/>
              <a:t>2/27/20</a:t>
            </a:fld>
            <a:endParaRPr lang="nl-NL"/>
          </a:p>
        </p:txBody>
      </p:sp>
      <p:sp>
        <p:nvSpPr>
          <p:cNvPr id="3" name="Tijdelijke aanduiding voor voettekst 2"/>
          <p:cNvSpPr>
            <a:spLocks noGrp="1"/>
          </p:cNvSpPr>
          <p:nvPr>
            <p:ph type="ftr" sz="quarter" idx="11"/>
          </p:nvPr>
        </p:nvSpPr>
        <p:spPr/>
        <p:txBody>
          <a:bodyPr/>
          <a:lstStyle/>
          <a:p>
            <a:r>
              <a:rPr lang="en-US"/>
              <a:t>Faculty of Engineering Sciences, ESAT-PSI</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GB"/>
              <a:t>Click to edit Master title style</a:t>
            </a:r>
            <a:endParaRPr lang="nl-NL" dirty="0"/>
          </a:p>
        </p:txBody>
      </p:sp>
      <p:sp>
        <p:nvSpPr>
          <p:cNvPr id="4" name="Tijdelijke aanduiding voor datum 3"/>
          <p:cNvSpPr>
            <a:spLocks noGrp="1"/>
          </p:cNvSpPr>
          <p:nvPr>
            <p:ph type="dt" sz="half" idx="10"/>
          </p:nvPr>
        </p:nvSpPr>
        <p:spPr/>
        <p:txBody>
          <a:bodyPr/>
          <a:lstStyle/>
          <a:p>
            <a:fld id="{BB55F821-7DA7-3143-AC3E-F809FF923B0F}" type="datetime1">
              <a:rPr lang="en-US" smtClean="0"/>
              <a:t>2/27/20</a:t>
            </a:fld>
            <a:endParaRPr lang="nl-NL" dirty="0"/>
          </a:p>
        </p:txBody>
      </p:sp>
      <p:sp>
        <p:nvSpPr>
          <p:cNvPr id="5" name="Tijdelijke aanduiding voor voettekst 4"/>
          <p:cNvSpPr>
            <a:spLocks noGrp="1"/>
          </p:cNvSpPr>
          <p:nvPr>
            <p:ph type="ftr" sz="quarter" idx="11"/>
          </p:nvPr>
        </p:nvSpPr>
        <p:spPr/>
        <p:txBody>
          <a:bodyPr/>
          <a:lstStyle/>
          <a:p>
            <a:r>
              <a:rPr lang="en-US"/>
              <a:t>Faculty of Engineering Sciences, ESAT-PSI</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942E01D-832D-7045-A3C6-13AF32E5714A}" type="datetime1">
              <a:rPr lang="en-US" smtClean="0"/>
              <a:t>2/27/20</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a:t>Faculty of Engineering Sciences, ESAT-PSI</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 id="2147483698" r:id="rId10"/>
    <p:sldLayoutId id="2147483699" r:id="rId11"/>
    <p:sldLayoutId id="2147483700" r:id="rId12"/>
    <p:sldLayoutId id="2147483701" r:id="rId13"/>
    <p:sldLayoutId id="2147483702" r:id="rId14"/>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55B405AD-F703-8A4A-AD79-BB87B2ACFD03}" type="datetime1">
              <a:rPr lang="en-US" smtClean="0"/>
              <a:t>2/27/20</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a:t>Faculty of Engineering Sciences, ESAT-PSI</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dirk.vandermeulen@kuleuven.be?subject=" TargetMode="External"/><Relationship Id="rId1" Type="http://schemas.openxmlformats.org/officeDocument/2006/relationships/slideLayout" Target="../slideLayouts/slideLayout1.xml"/><Relationship Id="rId4" Type="http://schemas.openxmlformats.org/officeDocument/2006/relationships/hyperlink" Target="mailto:Balder.Croquet@kuleuven.b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4.png"/><Relationship Id="rId21" Type="http://schemas.openxmlformats.org/officeDocument/2006/relationships/image" Target="../media/image142.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image" Target="../media/image123.png"/><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27.png"/><Relationship Id="rId11" Type="http://schemas.openxmlformats.org/officeDocument/2006/relationships/image" Target="../media/image132.png"/><Relationship Id="rId24" Type="http://schemas.openxmlformats.org/officeDocument/2006/relationships/image" Target="../media/image145.pn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s>
</file>

<file path=ppt/slides/_rels/slide10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tiff"/></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gemalto.com/govt/biometrics" TargetMode="External"/><Relationship Id="rId2" Type="http://schemas.openxmlformats.org/officeDocument/2006/relationships/image" Target="../media/image150.tiff"/><Relationship Id="rId1" Type="http://schemas.openxmlformats.org/officeDocument/2006/relationships/slideLayout" Target="../slideLayouts/slideLayout2.xml"/><Relationship Id="rId4" Type="http://schemas.openxmlformats.org/officeDocument/2006/relationships/hyperlink" Target="https://www.gemalto.com/review/Pages/Infographic-biometrics-on-the-silver-screen.aspx" TargetMode="External"/></Relationships>
</file>

<file path=ppt/slides/_rels/slide11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27.tiff"/><Relationship Id="rId1" Type="http://schemas.openxmlformats.org/officeDocument/2006/relationships/slideLayout" Target="../slideLayouts/slideLayout11.xml"/><Relationship Id="rId4" Type="http://schemas.openxmlformats.org/officeDocument/2006/relationships/image" Target="../media/image29.tif"/></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www.amazon.com/exec/obidos/ASIN/0471099457/qid=1018429816/sr=2-1/ref=sr_2_1/002-4389387-1324069" TargetMode="External"/><Relationship Id="rId2" Type="http://schemas.openxmlformats.org/officeDocument/2006/relationships/image" Target="../media/image37.jpeg"/><Relationship Id="rId1" Type="http://schemas.openxmlformats.org/officeDocument/2006/relationships/slideLayout" Target="../slideLayouts/slideLayout11.xml"/><Relationship Id="rId5" Type="http://schemas.openxmlformats.org/officeDocument/2006/relationships/hyperlink" Target="https://www.demorgen.be/nieuws/wil-de-echte-saddam-dan-nu-opstaan~b419fc4c/" TargetMode="External"/><Relationship Id="rId4" Type="http://schemas.openxmlformats.org/officeDocument/2006/relationships/hyperlink" Target="http://www.uni-saarland.de/verwalt/presse/campus/2002/4/08-hussein.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4.tif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6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5.tiff"/><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tif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hyperlink" Target="http://www.cse.nd.edu/BTAS_07/John_Daugman_BTAS.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tiff"/><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hyperlink" Target="http://www.statista.com/statistics/265767/number-of-cashless-transactions-worldwide-by-region" TargetMode="External"/><Relationship Id="rId5" Type="http://schemas.openxmlformats.org/officeDocument/2006/relationships/slide" Target="slide52.xml"/><Relationship Id="rId4" Type="http://schemas.openxmlformats.org/officeDocument/2006/relationships/chart" Target="../charts/char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9.tiff"/><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Biometrics System Concepts"/>
          <p:cNvSpPr txBox="1">
            <a:spLocks noGrp="1"/>
          </p:cNvSpPr>
          <p:nvPr>
            <p:ph type="ctrTitle"/>
          </p:nvPr>
        </p:nvSpPr>
        <p:spPr>
          <a:prstGeom prst="rect">
            <a:avLst/>
          </a:prstGeom>
        </p:spPr>
        <p:txBody>
          <a:bodyPr/>
          <a:lstStyle>
            <a:lvl1pPr>
              <a:defRPr sz="4000"/>
            </a:lvl1pPr>
          </a:lstStyle>
          <a:p>
            <a:r>
              <a:rPr dirty="0"/>
              <a:t>Biometrics System Concepts</a:t>
            </a:r>
          </a:p>
        </p:txBody>
      </p:sp>
      <p:sp>
        <p:nvSpPr>
          <p:cNvPr id="174" name="Course holder: Dirk Vandermeulen (dirk.vandermeulen@kuleuven.be)"/>
          <p:cNvSpPr txBox="1">
            <a:spLocks noGrp="1"/>
          </p:cNvSpPr>
          <p:nvPr>
            <p:ph type="subTitle" idx="1"/>
          </p:nvPr>
        </p:nvSpPr>
        <p:spPr>
          <a:xfrm>
            <a:off x="575999" y="5419790"/>
            <a:ext cx="4366115" cy="730188"/>
          </a:xfrm>
          <a:prstGeom prst="rect">
            <a:avLst/>
          </a:prstGeom>
        </p:spPr>
        <p:txBody>
          <a:bodyPr>
            <a:normAutofit lnSpcReduction="10000"/>
          </a:bodyPr>
          <a:lstStyle/>
          <a:p>
            <a:pPr algn="ctr">
              <a:defRPr sz="2100"/>
            </a:pPr>
            <a:r>
              <a:rPr dirty="0"/>
              <a:t>Course holder: Dirk Vandermeulen</a:t>
            </a:r>
            <a:endParaRPr lang="en-US" dirty="0"/>
          </a:p>
          <a:p>
            <a:pPr algn="ctr">
              <a:defRPr sz="2100"/>
            </a:pPr>
            <a:r>
              <a:rPr dirty="0"/>
              <a:t> (</a:t>
            </a:r>
            <a:r>
              <a:rPr u="sng" dirty="0">
                <a:hlinkClick r:id="rId2"/>
              </a:rPr>
              <a:t>dirk.vandermeulen@kuleuven.be</a:t>
            </a:r>
            <a:r>
              <a:rPr dirty="0"/>
              <a:t>)</a:t>
            </a:r>
          </a:p>
        </p:txBody>
      </p:sp>
      <p:pic>
        <p:nvPicPr>
          <p:cNvPr id="5" name="droppedImage.pdf" descr="droppedImage.pdf">
            <a:extLst>
              <a:ext uri="{FF2B5EF4-FFF2-40B4-BE49-F238E27FC236}">
                <a16:creationId xmlns:a16="http://schemas.microsoft.com/office/drawing/2014/main" id="{A18A05C8-1EBF-9C40-808C-6D77EAEAA0AB}"/>
              </a:ext>
            </a:extLst>
          </p:cNvPr>
          <p:cNvPicPr>
            <a:picLocks noChangeAspect="1"/>
          </p:cNvPicPr>
          <p:nvPr/>
        </p:nvPicPr>
        <p:blipFill>
          <a:blip r:embed="rId3"/>
          <a:srcRect l="7423" r="7339"/>
          <a:stretch>
            <a:fillRect/>
          </a:stretch>
        </p:blipFill>
        <p:spPr>
          <a:xfrm>
            <a:off x="5047116" y="925619"/>
            <a:ext cx="6942619" cy="3916349"/>
          </a:xfrm>
          <a:prstGeom prst="rect">
            <a:avLst/>
          </a:prstGeom>
        </p:spPr>
      </p:pic>
      <p:sp>
        <p:nvSpPr>
          <p:cNvPr id="6" name="Course holder: Dirk Vandermeulen (dirk.vandermeulen@kuleuven.be)">
            <a:extLst>
              <a:ext uri="{FF2B5EF4-FFF2-40B4-BE49-F238E27FC236}">
                <a16:creationId xmlns:a16="http://schemas.microsoft.com/office/drawing/2014/main" id="{97C2C7BE-DAE1-BC43-B63D-4B853AA59771}"/>
              </a:ext>
            </a:extLst>
          </p:cNvPr>
          <p:cNvSpPr txBox="1">
            <a:spLocks/>
          </p:cNvSpPr>
          <p:nvPr/>
        </p:nvSpPr>
        <p:spPr>
          <a:xfrm>
            <a:off x="6672523" y="5419790"/>
            <a:ext cx="4366115" cy="730188"/>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1000"/>
              </a:spcBef>
              <a:buFont typeface="Arial"/>
              <a:buNone/>
              <a:defRPr sz="2400" kern="1200" baseline="0">
                <a:solidFill>
                  <a:schemeClr val="tx1"/>
                </a:solidFill>
                <a:latin typeface="Arial" charset="0"/>
                <a:ea typeface="+mn-ea"/>
                <a:cs typeface="+mn-cs"/>
              </a:defRPr>
            </a:lvl1pPr>
            <a:lvl2pPr marL="457200" indent="0" algn="ctr" defTabSz="914400" rtl="0" eaLnBrk="1" latinLnBrk="0" hangingPunct="1">
              <a:lnSpc>
                <a:spcPct val="100000"/>
              </a:lnSpc>
              <a:spcBef>
                <a:spcPts val="500"/>
              </a:spcBef>
              <a:buFont typeface="Arial"/>
              <a:buNone/>
              <a:defRPr sz="2000" kern="1200" baseline="0">
                <a:solidFill>
                  <a:schemeClr val="tx1"/>
                </a:solidFill>
                <a:latin typeface="Arial" charset="0"/>
                <a:ea typeface="+mn-ea"/>
                <a:cs typeface="+mn-cs"/>
              </a:defRPr>
            </a:lvl2pPr>
            <a:lvl3pPr marL="914400" indent="0" algn="ctr" defTabSz="914400" rtl="0" eaLnBrk="1" latinLnBrk="0" hangingPunct="1">
              <a:lnSpc>
                <a:spcPct val="100000"/>
              </a:lnSpc>
              <a:spcBef>
                <a:spcPts val="500"/>
              </a:spcBef>
              <a:buFont typeface="Arial"/>
              <a:buNone/>
              <a:defRPr sz="1800" kern="1200" baseline="0">
                <a:solidFill>
                  <a:schemeClr val="tx1"/>
                </a:solidFill>
                <a:latin typeface="Arial" charset="0"/>
                <a:ea typeface="+mn-ea"/>
                <a:cs typeface="+mn-cs"/>
              </a:defRPr>
            </a:lvl3pPr>
            <a:lvl4pPr marL="1371600" indent="0" algn="ctr" defTabSz="914400" rtl="0" eaLnBrk="1" latinLnBrk="0" hangingPunct="1">
              <a:lnSpc>
                <a:spcPct val="100000"/>
              </a:lnSpc>
              <a:spcBef>
                <a:spcPts val="500"/>
              </a:spcBef>
              <a:buFont typeface="Arial"/>
              <a:buNone/>
              <a:defRPr sz="1600" kern="1200" baseline="0">
                <a:solidFill>
                  <a:schemeClr val="tx1"/>
                </a:solidFill>
                <a:latin typeface="Arial" charset="0"/>
                <a:ea typeface="+mn-ea"/>
                <a:cs typeface="+mn-cs"/>
              </a:defRPr>
            </a:lvl4pPr>
            <a:lvl5pPr marL="1828800" indent="0" algn="ctr" defTabSz="914400" rtl="0" eaLnBrk="1" latinLnBrk="0" hangingPunct="1">
              <a:lnSpc>
                <a:spcPct val="100000"/>
              </a:lnSpc>
              <a:spcBef>
                <a:spcPts val="500"/>
              </a:spcBef>
              <a:buFont typeface="Arial"/>
              <a:buNone/>
              <a:defRPr sz="1600" kern="1200" baseline="0">
                <a:solidFill>
                  <a:schemeClr val="tx1"/>
                </a:solidFill>
                <a:latin typeface="Arial"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defRPr sz="2100"/>
            </a:pPr>
            <a:r>
              <a:rPr lang="en-GB" sz="2100" dirty="0"/>
              <a:t>Teaching Assistant: Balder Croquet</a:t>
            </a:r>
          </a:p>
          <a:p>
            <a:pPr algn="ctr">
              <a:defRPr sz="2100"/>
            </a:pPr>
            <a:r>
              <a:rPr lang="en-GB" sz="2100" dirty="0"/>
              <a:t> (</a:t>
            </a:r>
            <a:r>
              <a:rPr lang="en-GB" sz="2100" dirty="0">
                <a:hlinkClick r:id="rId4"/>
              </a:rPr>
              <a:t>Balder.Croquet@kuleuven.be</a:t>
            </a:r>
            <a:r>
              <a:rPr lang="en-GB" sz="2100" dirty="0"/>
              <a:t>)</a:t>
            </a:r>
          </a:p>
        </p:txBody>
      </p:sp>
    </p:spTree>
    <p:extLst>
      <p:ext uri="{BB962C8B-B14F-4D97-AF65-F5344CB8AC3E}">
        <p14:creationId xmlns:p14="http://schemas.microsoft.com/office/powerpoint/2010/main" val="282625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ED13FBA-DC3B-A74A-90BA-494C189AFBD2}"/>
              </a:ext>
            </a:extLst>
          </p:cNvPr>
          <p:cNvPicPr>
            <a:picLocks noGrp="1" noChangeAspect="1"/>
          </p:cNvPicPr>
          <p:nvPr>
            <p:ph idx="1"/>
          </p:nvPr>
        </p:nvPicPr>
        <p:blipFill>
          <a:blip r:embed="rId2"/>
          <a:stretch>
            <a:fillRect/>
          </a:stretch>
        </p:blipFill>
        <p:spPr>
          <a:xfrm>
            <a:off x="1631950" y="1552493"/>
            <a:ext cx="8928100" cy="4464050"/>
          </a:xfrm>
        </p:spPr>
      </p:pic>
      <p:sp>
        <p:nvSpPr>
          <p:cNvPr id="3" name="Footer Placeholder 2">
            <a:extLst>
              <a:ext uri="{FF2B5EF4-FFF2-40B4-BE49-F238E27FC236}">
                <a16:creationId xmlns:a16="http://schemas.microsoft.com/office/drawing/2014/main" id="{7D7F1A4E-8AF8-E846-B3E7-FF9C1E0E9EC4}"/>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599D0315-59B3-3E42-8C10-189A6D5DCD49}"/>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a:extLst>
              <a:ext uri="{FF2B5EF4-FFF2-40B4-BE49-F238E27FC236}">
                <a16:creationId xmlns:a16="http://schemas.microsoft.com/office/drawing/2014/main" id="{B4686826-8436-5F4B-BB02-7704981841E7}"/>
              </a:ext>
            </a:extLst>
          </p:cNvPr>
          <p:cNvSpPr>
            <a:spLocks noGrp="1"/>
          </p:cNvSpPr>
          <p:nvPr>
            <p:ph type="title"/>
          </p:nvPr>
        </p:nvSpPr>
        <p:spPr/>
        <p:txBody>
          <a:bodyPr/>
          <a:lstStyle/>
          <a:p>
            <a:r>
              <a:rPr lang="en-GB" dirty="0"/>
              <a:t>Surveillance</a:t>
            </a:r>
            <a:endParaRPr lang="en-BE" dirty="0"/>
          </a:p>
        </p:txBody>
      </p:sp>
    </p:spTree>
    <p:extLst>
      <p:ext uri="{BB962C8B-B14F-4D97-AF65-F5344CB8AC3E}">
        <p14:creationId xmlns:p14="http://schemas.microsoft.com/office/powerpoint/2010/main" val="406771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C07C567-4AC8-2645-8B51-B82C85B6F6F2}"/>
              </a:ext>
            </a:extLst>
          </p:cNvPr>
          <p:cNvPicPr>
            <a:picLocks noGrp="1" noChangeAspect="1"/>
          </p:cNvPicPr>
          <p:nvPr>
            <p:ph idx="1"/>
          </p:nvPr>
        </p:nvPicPr>
        <p:blipFill>
          <a:blip r:embed="rId2"/>
          <a:stretch>
            <a:fillRect/>
          </a:stretch>
        </p:blipFill>
        <p:spPr>
          <a:xfrm>
            <a:off x="986341" y="1655763"/>
            <a:ext cx="10220906" cy="4464050"/>
          </a:xfrm>
        </p:spPr>
      </p:pic>
      <p:sp>
        <p:nvSpPr>
          <p:cNvPr id="3" name="Footer Placeholder 2">
            <a:extLst>
              <a:ext uri="{FF2B5EF4-FFF2-40B4-BE49-F238E27FC236}">
                <a16:creationId xmlns:a16="http://schemas.microsoft.com/office/drawing/2014/main" id="{1F53298F-D261-5947-BF6B-03A0F9DD60F6}"/>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A96A7F9-1B15-F44A-B494-BC308628E993}"/>
              </a:ext>
            </a:extLst>
          </p:cNvPr>
          <p:cNvSpPr>
            <a:spLocks noGrp="1"/>
          </p:cNvSpPr>
          <p:nvPr>
            <p:ph type="sldNum" sz="quarter" idx="12"/>
          </p:nvPr>
        </p:nvSpPr>
        <p:spPr/>
        <p:txBody>
          <a:bodyPr/>
          <a:lstStyle/>
          <a:p>
            <a:fld id="{0A297500-7527-634B-90F4-69D0994C32B4}" type="slidenum">
              <a:rPr lang="nl-NL" smtClean="0"/>
              <a:t>100</a:t>
            </a:fld>
            <a:endParaRPr lang="nl-NL"/>
          </a:p>
        </p:txBody>
      </p:sp>
      <p:sp>
        <p:nvSpPr>
          <p:cNvPr id="5" name="Title 4">
            <a:extLst>
              <a:ext uri="{FF2B5EF4-FFF2-40B4-BE49-F238E27FC236}">
                <a16:creationId xmlns:a16="http://schemas.microsoft.com/office/drawing/2014/main" id="{5E1D2CCC-56EC-9442-AA97-6B7C867F8706}"/>
              </a:ext>
            </a:extLst>
          </p:cNvPr>
          <p:cNvSpPr>
            <a:spLocks noGrp="1"/>
          </p:cNvSpPr>
          <p:nvPr>
            <p:ph type="title"/>
          </p:nvPr>
        </p:nvSpPr>
        <p:spPr/>
        <p:txBody>
          <a:bodyPr/>
          <a:lstStyle/>
          <a:p>
            <a:r>
              <a:rPr lang="en-GB" dirty="0"/>
              <a:t>Comparison of Biometrics Technologies</a:t>
            </a:r>
            <a:endParaRPr lang="en-BE" dirty="0"/>
          </a:p>
        </p:txBody>
      </p:sp>
      <p:sp>
        <p:nvSpPr>
          <p:cNvPr id="6" name="Rectangle 5">
            <a:extLst>
              <a:ext uri="{FF2B5EF4-FFF2-40B4-BE49-F238E27FC236}">
                <a16:creationId xmlns:a16="http://schemas.microsoft.com/office/drawing/2014/main" id="{CD4BA76D-6D8B-194B-A965-9069B02832E8}"/>
              </a:ext>
            </a:extLst>
          </p:cNvPr>
          <p:cNvSpPr/>
          <p:nvPr/>
        </p:nvSpPr>
        <p:spPr>
          <a:xfrm>
            <a:off x="1885826" y="6416540"/>
            <a:ext cx="2752548" cy="338554"/>
          </a:xfrm>
          <a:prstGeom prst="rect">
            <a:avLst/>
          </a:prstGeom>
        </p:spPr>
        <p:txBody>
          <a:bodyPr wrap="none">
            <a:spAutoFit/>
          </a:bodyPr>
          <a:lstStyle/>
          <a:p>
            <a:r>
              <a:rPr lang="en-BE" sz="1600" dirty="0"/>
              <a:t>https://www.fingerprints.com</a:t>
            </a:r>
          </a:p>
        </p:txBody>
      </p:sp>
    </p:spTree>
    <p:extLst>
      <p:ext uri="{BB962C8B-B14F-4D97-AF65-F5344CB8AC3E}">
        <p14:creationId xmlns:p14="http://schemas.microsoft.com/office/powerpoint/2010/main" val="8225747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A05F89A-0BEC-1949-B919-768BE955EA21}"/>
              </a:ext>
            </a:extLst>
          </p:cNvPr>
          <p:cNvPicPr>
            <a:picLocks noGrp="1" noChangeAspect="1"/>
          </p:cNvPicPr>
          <p:nvPr>
            <p:ph idx="1"/>
          </p:nvPr>
        </p:nvPicPr>
        <p:blipFill>
          <a:blip r:embed="rId2"/>
          <a:stretch>
            <a:fillRect/>
          </a:stretch>
        </p:blipFill>
        <p:spPr>
          <a:xfrm>
            <a:off x="986341" y="1655763"/>
            <a:ext cx="10220906" cy="4464050"/>
          </a:xfrm>
        </p:spPr>
      </p:pic>
      <p:sp>
        <p:nvSpPr>
          <p:cNvPr id="3" name="Footer Placeholder 2">
            <a:extLst>
              <a:ext uri="{FF2B5EF4-FFF2-40B4-BE49-F238E27FC236}">
                <a16:creationId xmlns:a16="http://schemas.microsoft.com/office/drawing/2014/main" id="{648FC897-B09A-9549-89BD-1E4CF93E97FE}"/>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0ACFECE3-6EF9-6440-997B-5FB43713C082}"/>
              </a:ext>
            </a:extLst>
          </p:cNvPr>
          <p:cNvSpPr>
            <a:spLocks noGrp="1"/>
          </p:cNvSpPr>
          <p:nvPr>
            <p:ph type="sldNum" sz="quarter" idx="12"/>
          </p:nvPr>
        </p:nvSpPr>
        <p:spPr/>
        <p:txBody>
          <a:bodyPr/>
          <a:lstStyle/>
          <a:p>
            <a:fld id="{0A297500-7527-634B-90F4-69D0994C32B4}" type="slidenum">
              <a:rPr lang="nl-NL" smtClean="0"/>
              <a:t>101</a:t>
            </a:fld>
            <a:endParaRPr lang="nl-NL"/>
          </a:p>
        </p:txBody>
      </p:sp>
      <p:sp>
        <p:nvSpPr>
          <p:cNvPr id="5" name="Title 4">
            <a:extLst>
              <a:ext uri="{FF2B5EF4-FFF2-40B4-BE49-F238E27FC236}">
                <a16:creationId xmlns:a16="http://schemas.microsoft.com/office/drawing/2014/main" id="{1D394546-BB2E-3849-B2E4-C1C52C01033C}"/>
              </a:ext>
            </a:extLst>
          </p:cNvPr>
          <p:cNvSpPr>
            <a:spLocks noGrp="1"/>
          </p:cNvSpPr>
          <p:nvPr>
            <p:ph type="title"/>
          </p:nvPr>
        </p:nvSpPr>
        <p:spPr/>
        <p:txBody>
          <a:bodyPr/>
          <a:lstStyle/>
          <a:p>
            <a:r>
              <a:rPr lang="en-GB" dirty="0"/>
              <a:t>Comparison of Biometrics Technologies</a:t>
            </a:r>
            <a:endParaRPr lang="en-BE" dirty="0"/>
          </a:p>
        </p:txBody>
      </p:sp>
      <p:sp>
        <p:nvSpPr>
          <p:cNvPr id="6" name="Rectangle 5">
            <a:extLst>
              <a:ext uri="{FF2B5EF4-FFF2-40B4-BE49-F238E27FC236}">
                <a16:creationId xmlns:a16="http://schemas.microsoft.com/office/drawing/2014/main" id="{347AFE1D-EBFD-414D-B2AC-63A15343F9AE}"/>
              </a:ext>
            </a:extLst>
          </p:cNvPr>
          <p:cNvSpPr/>
          <p:nvPr/>
        </p:nvSpPr>
        <p:spPr>
          <a:xfrm>
            <a:off x="1885826" y="6416540"/>
            <a:ext cx="2752548" cy="338554"/>
          </a:xfrm>
          <a:prstGeom prst="rect">
            <a:avLst/>
          </a:prstGeom>
        </p:spPr>
        <p:txBody>
          <a:bodyPr wrap="none">
            <a:spAutoFit/>
          </a:bodyPr>
          <a:lstStyle/>
          <a:p>
            <a:r>
              <a:rPr lang="en-BE" sz="1600" dirty="0"/>
              <a:t>https://www.fingerprints.com</a:t>
            </a:r>
          </a:p>
        </p:txBody>
      </p:sp>
    </p:spTree>
    <p:extLst>
      <p:ext uri="{BB962C8B-B14F-4D97-AF65-F5344CB8AC3E}">
        <p14:creationId xmlns:p14="http://schemas.microsoft.com/office/powerpoint/2010/main" val="1581688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7E690EA-2E0A-F040-A71A-3595E66BB311}"/>
              </a:ext>
            </a:extLst>
          </p:cNvPr>
          <p:cNvPicPr>
            <a:picLocks noGrp="1" noChangeAspect="1"/>
          </p:cNvPicPr>
          <p:nvPr>
            <p:ph idx="1"/>
          </p:nvPr>
        </p:nvPicPr>
        <p:blipFill>
          <a:blip r:embed="rId2"/>
          <a:stretch>
            <a:fillRect/>
          </a:stretch>
        </p:blipFill>
        <p:spPr>
          <a:xfrm>
            <a:off x="986341" y="1655763"/>
            <a:ext cx="10220906" cy="4464050"/>
          </a:xfrm>
        </p:spPr>
      </p:pic>
      <p:sp>
        <p:nvSpPr>
          <p:cNvPr id="3" name="Footer Placeholder 2">
            <a:extLst>
              <a:ext uri="{FF2B5EF4-FFF2-40B4-BE49-F238E27FC236}">
                <a16:creationId xmlns:a16="http://schemas.microsoft.com/office/drawing/2014/main" id="{36FDCEAB-DB3E-BF41-BD1C-D55DFBDA2509}"/>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B5EFFD4A-ED23-2D45-BA7F-98413696D3F0}"/>
              </a:ext>
            </a:extLst>
          </p:cNvPr>
          <p:cNvSpPr>
            <a:spLocks noGrp="1"/>
          </p:cNvSpPr>
          <p:nvPr>
            <p:ph type="sldNum" sz="quarter" idx="12"/>
          </p:nvPr>
        </p:nvSpPr>
        <p:spPr/>
        <p:txBody>
          <a:bodyPr/>
          <a:lstStyle/>
          <a:p>
            <a:fld id="{0A297500-7527-634B-90F4-69D0994C32B4}" type="slidenum">
              <a:rPr lang="nl-NL" smtClean="0"/>
              <a:t>102</a:t>
            </a:fld>
            <a:endParaRPr lang="nl-NL"/>
          </a:p>
        </p:txBody>
      </p:sp>
      <p:sp>
        <p:nvSpPr>
          <p:cNvPr id="5" name="Title 4">
            <a:extLst>
              <a:ext uri="{FF2B5EF4-FFF2-40B4-BE49-F238E27FC236}">
                <a16:creationId xmlns:a16="http://schemas.microsoft.com/office/drawing/2014/main" id="{1FD7B4C5-7AF5-134E-93C0-1D59C6F7656C}"/>
              </a:ext>
            </a:extLst>
          </p:cNvPr>
          <p:cNvSpPr>
            <a:spLocks noGrp="1"/>
          </p:cNvSpPr>
          <p:nvPr>
            <p:ph type="title"/>
          </p:nvPr>
        </p:nvSpPr>
        <p:spPr/>
        <p:txBody>
          <a:bodyPr/>
          <a:lstStyle/>
          <a:p>
            <a:r>
              <a:rPr lang="en-GB" dirty="0"/>
              <a:t>Comparison of Biometrics Technologies</a:t>
            </a:r>
            <a:endParaRPr lang="en-BE" dirty="0"/>
          </a:p>
        </p:txBody>
      </p:sp>
      <p:sp>
        <p:nvSpPr>
          <p:cNvPr id="6" name="Rectangle 5">
            <a:extLst>
              <a:ext uri="{FF2B5EF4-FFF2-40B4-BE49-F238E27FC236}">
                <a16:creationId xmlns:a16="http://schemas.microsoft.com/office/drawing/2014/main" id="{52237D20-BAEC-C04B-B2C8-46E9016ADE0A}"/>
              </a:ext>
            </a:extLst>
          </p:cNvPr>
          <p:cNvSpPr/>
          <p:nvPr/>
        </p:nvSpPr>
        <p:spPr>
          <a:xfrm>
            <a:off x="1885826" y="6416540"/>
            <a:ext cx="2752548" cy="338554"/>
          </a:xfrm>
          <a:prstGeom prst="rect">
            <a:avLst/>
          </a:prstGeom>
        </p:spPr>
        <p:txBody>
          <a:bodyPr wrap="none">
            <a:spAutoFit/>
          </a:bodyPr>
          <a:lstStyle/>
          <a:p>
            <a:r>
              <a:rPr lang="en-BE" sz="1600" dirty="0"/>
              <a:t>https://www.fingerprints.com</a:t>
            </a:r>
          </a:p>
        </p:txBody>
      </p:sp>
    </p:spTree>
    <p:extLst>
      <p:ext uri="{BB962C8B-B14F-4D97-AF65-F5344CB8AC3E}">
        <p14:creationId xmlns:p14="http://schemas.microsoft.com/office/powerpoint/2010/main" val="33282337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4BFAC5B-AE30-7A4A-8117-23FFECF4974E}"/>
              </a:ext>
            </a:extLst>
          </p:cNvPr>
          <p:cNvPicPr>
            <a:picLocks noGrp="1" noChangeAspect="1"/>
          </p:cNvPicPr>
          <p:nvPr>
            <p:ph idx="1"/>
          </p:nvPr>
        </p:nvPicPr>
        <p:blipFill>
          <a:blip r:embed="rId2"/>
          <a:stretch>
            <a:fillRect/>
          </a:stretch>
        </p:blipFill>
        <p:spPr>
          <a:xfrm>
            <a:off x="2578756" y="148653"/>
            <a:ext cx="6909688" cy="6061347"/>
          </a:xfrm>
        </p:spPr>
      </p:pic>
      <p:sp>
        <p:nvSpPr>
          <p:cNvPr id="3" name="Footer Placeholder 2">
            <a:extLst>
              <a:ext uri="{FF2B5EF4-FFF2-40B4-BE49-F238E27FC236}">
                <a16:creationId xmlns:a16="http://schemas.microsoft.com/office/drawing/2014/main" id="{36D5B40D-2712-4346-A013-100C22865F6A}"/>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591F795B-7C57-7E42-B155-E2B4C5FCAC4D}"/>
              </a:ext>
            </a:extLst>
          </p:cNvPr>
          <p:cNvSpPr>
            <a:spLocks noGrp="1"/>
          </p:cNvSpPr>
          <p:nvPr>
            <p:ph type="sldNum" sz="quarter" idx="12"/>
          </p:nvPr>
        </p:nvSpPr>
        <p:spPr/>
        <p:txBody>
          <a:bodyPr/>
          <a:lstStyle/>
          <a:p>
            <a:fld id="{0A297500-7527-634B-90F4-69D0994C32B4}" type="slidenum">
              <a:rPr lang="nl-NL" smtClean="0"/>
              <a:t>103</a:t>
            </a:fld>
            <a:endParaRPr lang="nl-NL"/>
          </a:p>
        </p:txBody>
      </p:sp>
      <p:sp>
        <p:nvSpPr>
          <p:cNvPr id="5" name="Title 4">
            <a:extLst>
              <a:ext uri="{FF2B5EF4-FFF2-40B4-BE49-F238E27FC236}">
                <a16:creationId xmlns:a16="http://schemas.microsoft.com/office/drawing/2014/main" id="{7D91CFF9-8C7E-0C4A-BCA2-6A2D29F04C05}"/>
              </a:ext>
            </a:extLst>
          </p:cNvPr>
          <p:cNvSpPr>
            <a:spLocks noGrp="1"/>
          </p:cNvSpPr>
          <p:nvPr>
            <p:ph type="title"/>
          </p:nvPr>
        </p:nvSpPr>
        <p:spPr/>
        <p:txBody>
          <a:bodyPr/>
          <a:lstStyle/>
          <a:p>
            <a:endParaRPr lang="en-BE"/>
          </a:p>
        </p:txBody>
      </p:sp>
    </p:spTree>
    <p:extLst>
      <p:ext uri="{BB962C8B-B14F-4D97-AF65-F5344CB8AC3E}">
        <p14:creationId xmlns:p14="http://schemas.microsoft.com/office/powerpoint/2010/main" val="53634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8E1A1E-C99B-3448-84B0-7CBBF3A2D7A1}"/>
              </a:ext>
            </a:extLst>
          </p:cNvPr>
          <p:cNvSpPr>
            <a:spLocks noGrp="1"/>
          </p:cNvSpPr>
          <p:nvPr>
            <p:ph idx="1"/>
          </p:nvPr>
        </p:nvSpPr>
        <p:spPr/>
        <p:txBody>
          <a:bodyPr/>
          <a:lstStyle/>
          <a:p>
            <a:endParaRPr lang="en-BE"/>
          </a:p>
        </p:txBody>
      </p:sp>
      <p:sp>
        <p:nvSpPr>
          <p:cNvPr id="3" name="Footer Placeholder 2">
            <a:extLst>
              <a:ext uri="{FF2B5EF4-FFF2-40B4-BE49-F238E27FC236}">
                <a16:creationId xmlns:a16="http://schemas.microsoft.com/office/drawing/2014/main" id="{7857D3FA-9CAE-564C-8795-E45E8E135FB5}"/>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005DE34D-992F-1842-94E6-C7E7F91D0A58}"/>
              </a:ext>
            </a:extLst>
          </p:cNvPr>
          <p:cNvSpPr>
            <a:spLocks noGrp="1"/>
          </p:cNvSpPr>
          <p:nvPr>
            <p:ph type="sldNum" sz="quarter" idx="12"/>
          </p:nvPr>
        </p:nvSpPr>
        <p:spPr/>
        <p:txBody>
          <a:bodyPr/>
          <a:lstStyle/>
          <a:p>
            <a:fld id="{0A297500-7527-634B-90F4-69D0994C32B4}" type="slidenum">
              <a:rPr lang="nl-NL" smtClean="0"/>
              <a:t>104</a:t>
            </a:fld>
            <a:endParaRPr lang="nl-NL"/>
          </a:p>
        </p:txBody>
      </p:sp>
      <p:sp>
        <p:nvSpPr>
          <p:cNvPr id="5" name="Title 4">
            <a:extLst>
              <a:ext uri="{FF2B5EF4-FFF2-40B4-BE49-F238E27FC236}">
                <a16:creationId xmlns:a16="http://schemas.microsoft.com/office/drawing/2014/main" id="{FDECE354-FA92-1B41-AA5B-54C8D19ABD55}"/>
              </a:ext>
            </a:extLst>
          </p:cNvPr>
          <p:cNvSpPr>
            <a:spLocks noGrp="1"/>
          </p:cNvSpPr>
          <p:nvPr>
            <p:ph type="title"/>
          </p:nvPr>
        </p:nvSpPr>
        <p:spPr/>
        <p:txBody>
          <a:bodyPr/>
          <a:lstStyle/>
          <a:p>
            <a:endParaRPr lang="en-BE"/>
          </a:p>
        </p:txBody>
      </p:sp>
      <p:pic>
        <p:nvPicPr>
          <p:cNvPr id="6" name="Picture 5">
            <a:extLst>
              <a:ext uri="{FF2B5EF4-FFF2-40B4-BE49-F238E27FC236}">
                <a16:creationId xmlns:a16="http://schemas.microsoft.com/office/drawing/2014/main" id="{EE237557-36E7-4B46-9573-4CA8804BE8DD}"/>
              </a:ext>
            </a:extLst>
          </p:cNvPr>
          <p:cNvPicPr>
            <a:picLocks noChangeAspect="1"/>
          </p:cNvPicPr>
          <p:nvPr/>
        </p:nvPicPr>
        <p:blipFill>
          <a:blip r:embed="rId2"/>
          <a:stretch>
            <a:fillRect/>
          </a:stretch>
        </p:blipFill>
        <p:spPr>
          <a:xfrm>
            <a:off x="604929" y="318548"/>
            <a:ext cx="10857342" cy="5712632"/>
          </a:xfrm>
          <a:prstGeom prst="rect">
            <a:avLst/>
          </a:prstGeom>
        </p:spPr>
      </p:pic>
      <p:sp>
        <p:nvSpPr>
          <p:cNvPr id="7" name="Rectangle 6">
            <a:extLst>
              <a:ext uri="{FF2B5EF4-FFF2-40B4-BE49-F238E27FC236}">
                <a16:creationId xmlns:a16="http://schemas.microsoft.com/office/drawing/2014/main" id="{6D2EFFB9-E258-0F40-94A4-B5A3D2C38CB6}"/>
              </a:ext>
            </a:extLst>
          </p:cNvPr>
          <p:cNvSpPr/>
          <p:nvPr/>
        </p:nvSpPr>
        <p:spPr>
          <a:xfrm>
            <a:off x="1224000" y="6328144"/>
            <a:ext cx="6096000" cy="369332"/>
          </a:xfrm>
          <a:prstGeom prst="rect">
            <a:avLst/>
          </a:prstGeom>
        </p:spPr>
        <p:txBody>
          <a:bodyPr>
            <a:spAutoFit/>
          </a:bodyPr>
          <a:lstStyle/>
          <a:p>
            <a:r>
              <a:rPr lang="en-GB" dirty="0"/>
              <a:t>https://</a:t>
            </a:r>
            <a:r>
              <a:rPr lang="en-GB" dirty="0" err="1"/>
              <a:t>www.marketsandmarkets.com</a:t>
            </a:r>
            <a:r>
              <a:rPr lang="en-GB" dirty="0"/>
              <a:t>/</a:t>
            </a:r>
            <a:endParaRPr lang="en-BE" dirty="0"/>
          </a:p>
        </p:txBody>
      </p:sp>
    </p:spTree>
    <p:extLst>
      <p:ext uri="{BB962C8B-B14F-4D97-AF65-F5344CB8AC3E}">
        <p14:creationId xmlns:p14="http://schemas.microsoft.com/office/powerpoint/2010/main" val="395430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54657-0B0C-4547-88E6-0F16E2831766}"/>
              </a:ext>
            </a:extLst>
          </p:cNvPr>
          <p:cNvSpPr>
            <a:spLocks noGrp="1"/>
          </p:cNvSpPr>
          <p:nvPr>
            <p:ph idx="1"/>
          </p:nvPr>
        </p:nvSpPr>
        <p:spPr/>
        <p:txBody>
          <a:bodyPr/>
          <a:lstStyle/>
          <a:p>
            <a:endParaRPr lang="en-BE"/>
          </a:p>
        </p:txBody>
      </p:sp>
      <p:sp>
        <p:nvSpPr>
          <p:cNvPr id="3" name="Footer Placeholder 2">
            <a:extLst>
              <a:ext uri="{FF2B5EF4-FFF2-40B4-BE49-F238E27FC236}">
                <a16:creationId xmlns:a16="http://schemas.microsoft.com/office/drawing/2014/main" id="{9227977A-DDDD-B640-B006-46F741CF8614}"/>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5C2EE66D-9EC8-0949-8114-271952DADAF7}"/>
              </a:ext>
            </a:extLst>
          </p:cNvPr>
          <p:cNvSpPr>
            <a:spLocks noGrp="1"/>
          </p:cNvSpPr>
          <p:nvPr>
            <p:ph type="sldNum" sz="quarter" idx="12"/>
          </p:nvPr>
        </p:nvSpPr>
        <p:spPr/>
        <p:txBody>
          <a:bodyPr/>
          <a:lstStyle/>
          <a:p>
            <a:fld id="{0A297500-7527-634B-90F4-69D0994C32B4}" type="slidenum">
              <a:rPr lang="nl-NL" smtClean="0"/>
              <a:t>105</a:t>
            </a:fld>
            <a:endParaRPr lang="nl-NL"/>
          </a:p>
        </p:txBody>
      </p:sp>
      <p:sp>
        <p:nvSpPr>
          <p:cNvPr id="5" name="Title 4">
            <a:extLst>
              <a:ext uri="{FF2B5EF4-FFF2-40B4-BE49-F238E27FC236}">
                <a16:creationId xmlns:a16="http://schemas.microsoft.com/office/drawing/2014/main" id="{B93B29BE-8DAD-5845-BF4D-928CF417E471}"/>
              </a:ext>
            </a:extLst>
          </p:cNvPr>
          <p:cNvSpPr>
            <a:spLocks noGrp="1"/>
          </p:cNvSpPr>
          <p:nvPr>
            <p:ph type="title"/>
          </p:nvPr>
        </p:nvSpPr>
        <p:spPr/>
        <p:txBody>
          <a:bodyPr/>
          <a:lstStyle/>
          <a:p>
            <a:endParaRPr lang="en-BE"/>
          </a:p>
        </p:txBody>
      </p:sp>
      <p:pic>
        <p:nvPicPr>
          <p:cNvPr id="6" name="Picture 5">
            <a:extLst>
              <a:ext uri="{FF2B5EF4-FFF2-40B4-BE49-F238E27FC236}">
                <a16:creationId xmlns:a16="http://schemas.microsoft.com/office/drawing/2014/main" id="{CFF17643-04D4-3D45-80E4-E6802E5EA164}"/>
              </a:ext>
            </a:extLst>
          </p:cNvPr>
          <p:cNvPicPr>
            <a:picLocks noChangeAspect="1"/>
          </p:cNvPicPr>
          <p:nvPr/>
        </p:nvPicPr>
        <p:blipFill>
          <a:blip r:embed="rId2"/>
          <a:stretch>
            <a:fillRect/>
          </a:stretch>
        </p:blipFill>
        <p:spPr>
          <a:xfrm>
            <a:off x="1906100" y="1656000"/>
            <a:ext cx="8255000" cy="3987800"/>
          </a:xfrm>
          <a:prstGeom prst="rect">
            <a:avLst/>
          </a:prstGeom>
        </p:spPr>
      </p:pic>
    </p:spTree>
    <p:extLst>
      <p:ext uri="{BB962C8B-B14F-4D97-AF65-F5344CB8AC3E}">
        <p14:creationId xmlns:p14="http://schemas.microsoft.com/office/powerpoint/2010/main" val="18773613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041" y="364515"/>
            <a:ext cx="3881967" cy="674608"/>
          </a:xfrm>
          <a:prstGeom prst="rect">
            <a:avLst/>
          </a:prstGeom>
        </p:spPr>
        <p:txBody>
          <a:bodyPr vert="horz" wrap="square" lIns="0" tIns="17780" rIns="0" bIns="0" rtlCol="0" anchor="ctr" anchorCtr="0">
            <a:spAutoFit/>
          </a:bodyPr>
          <a:lstStyle/>
          <a:p>
            <a:pPr marL="16933">
              <a:spcBef>
                <a:spcPts val="140"/>
              </a:spcBef>
            </a:pPr>
            <a:r>
              <a:rPr sz="4267" dirty="0"/>
              <a:t>Market</a:t>
            </a:r>
            <a:r>
              <a:rPr sz="4267" spc="-133" dirty="0"/>
              <a:t> </a:t>
            </a:r>
            <a:r>
              <a:rPr sz="4267" spc="-7" dirty="0"/>
              <a:t>potential</a:t>
            </a:r>
            <a:endParaRPr sz="4267"/>
          </a:p>
        </p:txBody>
      </p:sp>
      <p:sp>
        <p:nvSpPr>
          <p:cNvPr id="3" name="object 3"/>
          <p:cNvSpPr txBox="1"/>
          <p:nvPr/>
        </p:nvSpPr>
        <p:spPr>
          <a:xfrm>
            <a:off x="9452524" y="5115898"/>
            <a:ext cx="1024467" cy="233397"/>
          </a:xfrm>
          <a:prstGeom prst="rect">
            <a:avLst/>
          </a:prstGeom>
        </p:spPr>
        <p:txBody>
          <a:bodyPr vert="horz" wrap="square" lIns="0" tIns="17780" rIns="0" bIns="0" rtlCol="0">
            <a:spAutoFit/>
          </a:bodyPr>
          <a:lstStyle/>
          <a:p>
            <a:pPr marL="50799">
              <a:spcBef>
                <a:spcPts val="140"/>
              </a:spcBef>
            </a:pPr>
            <a:r>
              <a:rPr sz="1400" dirty="0">
                <a:solidFill>
                  <a:srgbClr val="E8396C"/>
                </a:solidFill>
                <a:latin typeface="Arial"/>
                <a:cs typeface="Arial"/>
              </a:rPr>
              <a:t>PAYMENT</a:t>
            </a:r>
            <a:r>
              <a:rPr sz="1200" baseline="32407" dirty="0">
                <a:solidFill>
                  <a:srgbClr val="E8396C"/>
                </a:solidFill>
                <a:latin typeface="Arial"/>
                <a:cs typeface="Arial"/>
              </a:rPr>
              <a:t>1</a:t>
            </a:r>
            <a:endParaRPr sz="1200" baseline="32407">
              <a:latin typeface="Arial"/>
              <a:cs typeface="Arial"/>
            </a:endParaRPr>
          </a:p>
        </p:txBody>
      </p:sp>
      <p:sp>
        <p:nvSpPr>
          <p:cNvPr id="4" name="object 4"/>
          <p:cNvSpPr txBox="1"/>
          <p:nvPr/>
        </p:nvSpPr>
        <p:spPr>
          <a:xfrm>
            <a:off x="1614356" y="5102487"/>
            <a:ext cx="707813" cy="233397"/>
          </a:xfrm>
          <a:prstGeom prst="rect">
            <a:avLst/>
          </a:prstGeom>
        </p:spPr>
        <p:txBody>
          <a:bodyPr vert="horz" wrap="square" lIns="0" tIns="17780" rIns="0" bIns="0" rtlCol="0">
            <a:spAutoFit/>
          </a:bodyPr>
          <a:lstStyle/>
          <a:p>
            <a:pPr marL="16933">
              <a:spcBef>
                <a:spcPts val="140"/>
              </a:spcBef>
            </a:pPr>
            <a:r>
              <a:rPr sz="1400" spc="-7" dirty="0">
                <a:solidFill>
                  <a:srgbClr val="E8396C"/>
                </a:solidFill>
                <a:latin typeface="Arial"/>
                <a:cs typeface="Arial"/>
              </a:rPr>
              <a:t>MOBILE</a:t>
            </a:r>
            <a:endParaRPr sz="1400">
              <a:latin typeface="Arial"/>
              <a:cs typeface="Arial"/>
            </a:endParaRPr>
          </a:p>
        </p:txBody>
      </p:sp>
      <p:sp>
        <p:nvSpPr>
          <p:cNvPr id="5" name="object 5"/>
          <p:cNvSpPr txBox="1"/>
          <p:nvPr/>
        </p:nvSpPr>
        <p:spPr>
          <a:xfrm>
            <a:off x="5470989" y="5134999"/>
            <a:ext cx="902547" cy="233397"/>
          </a:xfrm>
          <a:prstGeom prst="rect">
            <a:avLst/>
          </a:prstGeom>
        </p:spPr>
        <p:txBody>
          <a:bodyPr vert="horz" wrap="square" lIns="0" tIns="17780" rIns="0" bIns="0" rtlCol="0">
            <a:spAutoFit/>
          </a:bodyPr>
          <a:lstStyle/>
          <a:p>
            <a:pPr marL="50799">
              <a:spcBef>
                <a:spcPts val="140"/>
              </a:spcBef>
            </a:pPr>
            <a:r>
              <a:rPr sz="1400" dirty="0">
                <a:solidFill>
                  <a:srgbClr val="E8396C"/>
                </a:solidFill>
                <a:latin typeface="Arial"/>
                <a:cs typeface="Arial"/>
              </a:rPr>
              <a:t>ACCESS</a:t>
            </a:r>
            <a:r>
              <a:rPr sz="1300" baseline="34188" dirty="0">
                <a:solidFill>
                  <a:srgbClr val="E8396C"/>
                </a:solidFill>
                <a:latin typeface="Arial"/>
                <a:cs typeface="Arial"/>
              </a:rPr>
              <a:t>2</a:t>
            </a:r>
            <a:endParaRPr sz="1300" baseline="34188">
              <a:latin typeface="Arial"/>
              <a:cs typeface="Arial"/>
            </a:endParaRPr>
          </a:p>
        </p:txBody>
      </p:sp>
      <p:sp>
        <p:nvSpPr>
          <p:cNvPr id="6" name="object 6"/>
          <p:cNvSpPr/>
          <p:nvPr/>
        </p:nvSpPr>
        <p:spPr>
          <a:xfrm>
            <a:off x="4639055" y="2564384"/>
            <a:ext cx="2401823" cy="2399792"/>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768097" y="2564384"/>
            <a:ext cx="2401823" cy="2399792"/>
          </a:xfrm>
          <a:prstGeom prst="rect">
            <a:avLst/>
          </a:prstGeom>
          <a:blipFill>
            <a:blip r:embed="rId3" cstate="print"/>
            <a:stretch>
              <a:fillRect/>
            </a:stretch>
          </a:blipFill>
        </p:spPr>
        <p:txBody>
          <a:bodyPr wrap="square" lIns="0" tIns="0" rIns="0" bIns="0" rtlCol="0"/>
          <a:lstStyle/>
          <a:p>
            <a:endParaRPr sz="2400"/>
          </a:p>
        </p:txBody>
      </p:sp>
      <p:sp>
        <p:nvSpPr>
          <p:cNvPr id="8" name="object 8"/>
          <p:cNvSpPr/>
          <p:nvPr/>
        </p:nvSpPr>
        <p:spPr>
          <a:xfrm>
            <a:off x="8766047" y="2588768"/>
            <a:ext cx="2397760" cy="2397760"/>
          </a:xfrm>
          <a:prstGeom prst="rect">
            <a:avLst/>
          </a:prstGeom>
          <a:blipFill>
            <a:blip r:embed="rId4" cstate="print"/>
            <a:stretch>
              <a:fillRect/>
            </a:stretch>
          </a:blipFill>
        </p:spPr>
        <p:txBody>
          <a:bodyPr wrap="square" lIns="0" tIns="0" rIns="0" bIns="0" rtlCol="0"/>
          <a:lstStyle/>
          <a:p>
            <a:endParaRPr sz="2400"/>
          </a:p>
        </p:txBody>
      </p:sp>
      <p:sp>
        <p:nvSpPr>
          <p:cNvPr id="9" name="object 9"/>
          <p:cNvSpPr txBox="1"/>
          <p:nvPr/>
        </p:nvSpPr>
        <p:spPr>
          <a:xfrm>
            <a:off x="1342474" y="1802486"/>
            <a:ext cx="1185333" cy="509541"/>
          </a:xfrm>
          <a:prstGeom prst="rect">
            <a:avLst/>
          </a:prstGeom>
        </p:spPr>
        <p:txBody>
          <a:bodyPr vert="horz" wrap="square" lIns="0" tIns="16933" rIns="0" bIns="0" rtlCol="0">
            <a:spAutoFit/>
          </a:bodyPr>
          <a:lstStyle/>
          <a:p>
            <a:pPr marL="16933">
              <a:spcBef>
                <a:spcPts val="133"/>
              </a:spcBef>
            </a:pPr>
            <a:r>
              <a:rPr sz="3200" b="1" dirty="0">
                <a:solidFill>
                  <a:srgbClr val="E8396C"/>
                </a:solidFill>
                <a:latin typeface="Arial"/>
                <a:cs typeface="Arial"/>
              </a:rPr>
              <a:t>1.5</a:t>
            </a:r>
            <a:r>
              <a:rPr sz="3200" b="1" spc="-13" dirty="0">
                <a:solidFill>
                  <a:srgbClr val="E8396C"/>
                </a:solidFill>
                <a:latin typeface="Arial"/>
                <a:cs typeface="Arial"/>
              </a:rPr>
              <a:t>B</a:t>
            </a:r>
            <a:r>
              <a:rPr sz="3200" b="1" dirty="0">
                <a:solidFill>
                  <a:srgbClr val="E8396C"/>
                </a:solidFill>
                <a:latin typeface="Arial"/>
                <a:cs typeface="Arial"/>
              </a:rPr>
              <a:t>N</a:t>
            </a:r>
            <a:endParaRPr sz="3200">
              <a:latin typeface="Arial"/>
              <a:cs typeface="Arial"/>
            </a:endParaRPr>
          </a:p>
        </p:txBody>
      </p:sp>
      <p:sp>
        <p:nvSpPr>
          <p:cNvPr id="10" name="object 10"/>
          <p:cNvSpPr txBox="1"/>
          <p:nvPr/>
        </p:nvSpPr>
        <p:spPr>
          <a:xfrm>
            <a:off x="9328235" y="1768789"/>
            <a:ext cx="1208192" cy="509541"/>
          </a:xfrm>
          <a:prstGeom prst="rect">
            <a:avLst/>
          </a:prstGeom>
        </p:spPr>
        <p:txBody>
          <a:bodyPr vert="horz" wrap="square" lIns="0" tIns="16933" rIns="0" bIns="0" rtlCol="0">
            <a:spAutoFit/>
          </a:bodyPr>
          <a:lstStyle/>
          <a:p>
            <a:pPr marL="16933">
              <a:spcBef>
                <a:spcPts val="133"/>
              </a:spcBef>
            </a:pPr>
            <a:r>
              <a:rPr sz="3200" b="1" spc="-7" dirty="0">
                <a:solidFill>
                  <a:srgbClr val="E8396C"/>
                </a:solidFill>
                <a:latin typeface="Arial"/>
                <a:cs typeface="Arial"/>
              </a:rPr>
              <a:t>6</a:t>
            </a:r>
            <a:r>
              <a:rPr sz="3200" b="1" dirty="0">
                <a:solidFill>
                  <a:srgbClr val="E8396C"/>
                </a:solidFill>
                <a:latin typeface="Arial"/>
                <a:cs typeface="Arial"/>
              </a:rPr>
              <a:t>-8</a:t>
            </a:r>
            <a:r>
              <a:rPr sz="3200" b="1" spc="-13" dirty="0">
                <a:solidFill>
                  <a:srgbClr val="E8396C"/>
                </a:solidFill>
                <a:latin typeface="Arial"/>
                <a:cs typeface="Arial"/>
              </a:rPr>
              <a:t>B</a:t>
            </a:r>
            <a:r>
              <a:rPr sz="3200" b="1" dirty="0">
                <a:solidFill>
                  <a:srgbClr val="E8396C"/>
                </a:solidFill>
                <a:latin typeface="Arial"/>
                <a:cs typeface="Arial"/>
              </a:rPr>
              <a:t>N</a:t>
            </a:r>
            <a:endParaRPr sz="3200">
              <a:latin typeface="Arial"/>
              <a:cs typeface="Arial"/>
            </a:endParaRPr>
          </a:p>
        </p:txBody>
      </p:sp>
      <p:sp>
        <p:nvSpPr>
          <p:cNvPr id="11" name="object 11"/>
          <p:cNvSpPr txBox="1"/>
          <p:nvPr/>
        </p:nvSpPr>
        <p:spPr>
          <a:xfrm>
            <a:off x="5247639" y="1794019"/>
            <a:ext cx="1185333" cy="509541"/>
          </a:xfrm>
          <a:prstGeom prst="rect">
            <a:avLst/>
          </a:prstGeom>
        </p:spPr>
        <p:txBody>
          <a:bodyPr vert="horz" wrap="square" lIns="0" tIns="16933" rIns="0" bIns="0" rtlCol="0">
            <a:spAutoFit/>
          </a:bodyPr>
          <a:lstStyle/>
          <a:p>
            <a:pPr marL="16933">
              <a:spcBef>
                <a:spcPts val="133"/>
              </a:spcBef>
            </a:pPr>
            <a:r>
              <a:rPr sz="3200" b="1" dirty="0">
                <a:solidFill>
                  <a:srgbClr val="E8396C"/>
                </a:solidFill>
                <a:latin typeface="Arial"/>
                <a:cs typeface="Arial"/>
              </a:rPr>
              <a:t>1.7</a:t>
            </a:r>
            <a:r>
              <a:rPr sz="3200" b="1" spc="-13" dirty="0">
                <a:solidFill>
                  <a:srgbClr val="E8396C"/>
                </a:solidFill>
                <a:latin typeface="Arial"/>
                <a:cs typeface="Arial"/>
              </a:rPr>
              <a:t>B</a:t>
            </a:r>
            <a:r>
              <a:rPr sz="3200" b="1" dirty="0">
                <a:solidFill>
                  <a:srgbClr val="E8396C"/>
                </a:solidFill>
                <a:latin typeface="Arial"/>
                <a:cs typeface="Arial"/>
              </a:rPr>
              <a:t>N</a:t>
            </a:r>
            <a:endParaRPr sz="3200">
              <a:latin typeface="Arial"/>
              <a:cs typeface="Arial"/>
            </a:endParaRPr>
          </a:p>
        </p:txBody>
      </p:sp>
      <p:sp>
        <p:nvSpPr>
          <p:cNvPr id="12" name="object 12"/>
          <p:cNvSpPr txBox="1"/>
          <p:nvPr/>
        </p:nvSpPr>
        <p:spPr>
          <a:xfrm>
            <a:off x="687629" y="6211145"/>
            <a:ext cx="8818033" cy="520463"/>
          </a:xfrm>
          <a:prstGeom prst="rect">
            <a:avLst/>
          </a:prstGeom>
        </p:spPr>
        <p:txBody>
          <a:bodyPr vert="horz" wrap="square" lIns="0" tIns="50800" rIns="0" bIns="0" rtlCol="0">
            <a:spAutoFit/>
          </a:bodyPr>
          <a:lstStyle/>
          <a:p>
            <a:pPr marL="50799">
              <a:spcBef>
                <a:spcPts val="400"/>
              </a:spcBef>
            </a:pPr>
            <a:r>
              <a:rPr sz="600" i="1" spc="40" baseline="37037" dirty="0">
                <a:solidFill>
                  <a:srgbClr val="3C4245"/>
                </a:solidFill>
                <a:latin typeface="Arial"/>
                <a:cs typeface="Arial"/>
              </a:rPr>
              <a:t>1 </a:t>
            </a:r>
            <a:r>
              <a:rPr sz="933" i="1" spc="-13" dirty="0">
                <a:solidFill>
                  <a:srgbClr val="3C4245"/>
                </a:solidFill>
                <a:latin typeface="Arial"/>
                <a:cs typeface="Arial"/>
              </a:rPr>
              <a:t>Payment </a:t>
            </a:r>
            <a:r>
              <a:rPr sz="933" i="1" spc="-7" dirty="0">
                <a:solidFill>
                  <a:srgbClr val="3C4245"/>
                </a:solidFill>
                <a:latin typeface="Arial"/>
                <a:cs typeface="Arial"/>
              </a:rPr>
              <a:t>devices = </a:t>
            </a:r>
            <a:r>
              <a:rPr sz="933" i="1" spc="-13" dirty="0">
                <a:solidFill>
                  <a:srgbClr val="3C4245"/>
                </a:solidFill>
                <a:latin typeface="Arial"/>
                <a:cs typeface="Arial"/>
              </a:rPr>
              <a:t>Payment </a:t>
            </a:r>
            <a:r>
              <a:rPr sz="933" i="1" spc="-7" dirty="0">
                <a:solidFill>
                  <a:srgbClr val="3C4245"/>
                </a:solidFill>
                <a:latin typeface="Arial"/>
                <a:cs typeface="Arial"/>
              </a:rPr>
              <a:t>cards, </a:t>
            </a:r>
            <a:r>
              <a:rPr sz="933" i="1" spc="-13" dirty="0">
                <a:solidFill>
                  <a:srgbClr val="3C4245"/>
                </a:solidFill>
                <a:latin typeface="Arial"/>
                <a:cs typeface="Arial"/>
              </a:rPr>
              <a:t>wearables, </a:t>
            </a:r>
            <a:r>
              <a:rPr sz="933" i="1" spc="-7" dirty="0">
                <a:solidFill>
                  <a:srgbClr val="3C4245"/>
                </a:solidFill>
                <a:latin typeface="Arial"/>
                <a:cs typeface="Arial"/>
              </a:rPr>
              <a:t>USB dongles/tokens. Potential </a:t>
            </a:r>
            <a:r>
              <a:rPr sz="933" i="1" spc="-13" dirty="0">
                <a:solidFill>
                  <a:srgbClr val="3C4245"/>
                </a:solidFill>
                <a:latin typeface="Arial"/>
                <a:cs typeface="Arial"/>
              </a:rPr>
              <a:t>addressable market </a:t>
            </a:r>
            <a:r>
              <a:rPr sz="933" i="1" spc="-7" dirty="0">
                <a:solidFill>
                  <a:srgbClr val="3C4245"/>
                </a:solidFill>
                <a:latin typeface="Arial"/>
                <a:cs typeface="Arial"/>
              </a:rPr>
              <a:t>in a few</a:t>
            </a:r>
            <a:r>
              <a:rPr sz="933" i="1" spc="80" dirty="0">
                <a:solidFill>
                  <a:srgbClr val="3C4245"/>
                </a:solidFill>
                <a:latin typeface="Arial"/>
                <a:cs typeface="Arial"/>
              </a:rPr>
              <a:t> </a:t>
            </a:r>
            <a:r>
              <a:rPr sz="933" i="1" spc="-7" dirty="0">
                <a:solidFill>
                  <a:srgbClr val="3C4245"/>
                </a:solidFill>
                <a:latin typeface="Arial"/>
                <a:cs typeface="Arial"/>
              </a:rPr>
              <a:t>years.</a:t>
            </a:r>
            <a:endParaRPr sz="933">
              <a:latin typeface="Arial"/>
              <a:cs typeface="Arial"/>
            </a:endParaRPr>
          </a:p>
          <a:p>
            <a:pPr marL="50799" marR="40639">
              <a:spcBef>
                <a:spcPts val="267"/>
              </a:spcBef>
            </a:pPr>
            <a:r>
              <a:rPr sz="600" i="1" spc="40" baseline="37037" dirty="0">
                <a:solidFill>
                  <a:srgbClr val="3C4245"/>
                </a:solidFill>
                <a:latin typeface="Arial"/>
                <a:cs typeface="Arial"/>
              </a:rPr>
              <a:t>2 </a:t>
            </a:r>
            <a:r>
              <a:rPr sz="933" i="1" spc="-13" dirty="0">
                <a:solidFill>
                  <a:srgbClr val="3C4245"/>
                </a:solidFill>
                <a:latin typeface="Arial"/>
                <a:cs typeface="Arial"/>
              </a:rPr>
              <a:t>Personal </a:t>
            </a:r>
            <a:r>
              <a:rPr sz="933" i="1" spc="-7" dirty="0">
                <a:solidFill>
                  <a:srgbClr val="3C4245"/>
                </a:solidFill>
                <a:latin typeface="Arial"/>
                <a:cs typeface="Arial"/>
              </a:rPr>
              <a:t>access devices for physical </a:t>
            </a:r>
            <a:r>
              <a:rPr sz="933" i="1" spc="-13" dirty="0">
                <a:solidFill>
                  <a:srgbClr val="3C4245"/>
                </a:solidFill>
                <a:latin typeface="Arial"/>
                <a:cs typeface="Arial"/>
              </a:rPr>
              <a:t>and </a:t>
            </a:r>
            <a:r>
              <a:rPr sz="933" i="1" spc="-7" dirty="0">
                <a:solidFill>
                  <a:srgbClr val="3C4245"/>
                </a:solidFill>
                <a:latin typeface="Arial"/>
                <a:cs typeface="Arial"/>
              </a:rPr>
              <a:t>logical access = </a:t>
            </a:r>
            <a:r>
              <a:rPr sz="933" i="1" spc="-13" dirty="0">
                <a:solidFill>
                  <a:srgbClr val="3C4245"/>
                </a:solidFill>
                <a:latin typeface="Arial"/>
                <a:cs typeface="Arial"/>
              </a:rPr>
              <a:t>smart </a:t>
            </a:r>
            <a:r>
              <a:rPr sz="933" i="1" spc="-7" dirty="0">
                <a:solidFill>
                  <a:srgbClr val="3C4245"/>
                </a:solidFill>
                <a:latin typeface="Arial"/>
                <a:cs typeface="Arial"/>
              </a:rPr>
              <a:t>doorlocks, tap locks, access cards/fobs, </a:t>
            </a:r>
            <a:r>
              <a:rPr sz="933" i="1" spc="-13" dirty="0">
                <a:solidFill>
                  <a:srgbClr val="3C4245"/>
                </a:solidFill>
                <a:latin typeface="Arial"/>
                <a:cs typeface="Arial"/>
              </a:rPr>
              <a:t>remote </a:t>
            </a:r>
            <a:r>
              <a:rPr sz="933" i="1" spc="-7" dirty="0">
                <a:solidFill>
                  <a:srgbClr val="3C4245"/>
                </a:solidFill>
                <a:latin typeface="Arial"/>
                <a:cs typeface="Arial"/>
              </a:rPr>
              <a:t>controls, </a:t>
            </a:r>
            <a:r>
              <a:rPr sz="933" i="1" spc="-20" dirty="0">
                <a:solidFill>
                  <a:srgbClr val="3C4245"/>
                </a:solidFill>
                <a:latin typeface="Arial"/>
                <a:cs typeface="Arial"/>
              </a:rPr>
              <a:t>game </a:t>
            </a:r>
            <a:r>
              <a:rPr sz="933" i="1" spc="-7" dirty="0">
                <a:solidFill>
                  <a:srgbClr val="3C4245"/>
                </a:solidFill>
                <a:latin typeface="Arial"/>
                <a:cs typeface="Arial"/>
              </a:rPr>
              <a:t>controls, USB dongles/tokens/crypto  </a:t>
            </a:r>
            <a:r>
              <a:rPr sz="933" i="1" spc="-13" dirty="0">
                <a:solidFill>
                  <a:srgbClr val="3C4245"/>
                </a:solidFill>
                <a:latin typeface="Arial"/>
                <a:cs typeface="Arial"/>
              </a:rPr>
              <a:t>wallets</a:t>
            </a:r>
            <a:r>
              <a:rPr sz="933" i="1" spc="20" dirty="0">
                <a:solidFill>
                  <a:srgbClr val="3C4245"/>
                </a:solidFill>
                <a:latin typeface="Arial"/>
                <a:cs typeface="Arial"/>
              </a:rPr>
              <a:t> </a:t>
            </a:r>
            <a:r>
              <a:rPr sz="933" i="1" spc="-7" dirty="0">
                <a:solidFill>
                  <a:srgbClr val="3C4245"/>
                </a:solidFill>
                <a:latin typeface="Arial"/>
                <a:cs typeface="Arial"/>
              </a:rPr>
              <a:t>for</a:t>
            </a:r>
            <a:r>
              <a:rPr sz="933" i="1" spc="20" dirty="0">
                <a:solidFill>
                  <a:srgbClr val="3C4245"/>
                </a:solidFill>
                <a:latin typeface="Arial"/>
                <a:cs typeface="Arial"/>
              </a:rPr>
              <a:t> </a:t>
            </a:r>
            <a:r>
              <a:rPr sz="933" i="1" spc="-7" dirty="0">
                <a:solidFill>
                  <a:srgbClr val="3C4245"/>
                </a:solidFill>
                <a:latin typeface="Arial"/>
                <a:cs typeface="Arial"/>
              </a:rPr>
              <a:t>logical access,</a:t>
            </a:r>
            <a:r>
              <a:rPr sz="933" i="1" spc="40" dirty="0">
                <a:solidFill>
                  <a:srgbClr val="3C4245"/>
                </a:solidFill>
                <a:latin typeface="Arial"/>
                <a:cs typeface="Arial"/>
              </a:rPr>
              <a:t> </a:t>
            </a:r>
            <a:r>
              <a:rPr sz="933" i="1" spc="-13" dirty="0">
                <a:solidFill>
                  <a:srgbClr val="3C4245"/>
                </a:solidFill>
                <a:latin typeface="Arial"/>
                <a:cs typeface="Arial"/>
              </a:rPr>
              <a:t>smart</a:t>
            </a:r>
            <a:r>
              <a:rPr sz="933" i="1" spc="53" dirty="0">
                <a:solidFill>
                  <a:srgbClr val="3C4245"/>
                </a:solidFill>
                <a:latin typeface="Arial"/>
                <a:cs typeface="Arial"/>
              </a:rPr>
              <a:t> </a:t>
            </a:r>
            <a:r>
              <a:rPr sz="933" i="1" spc="-7" dirty="0">
                <a:solidFill>
                  <a:srgbClr val="3C4245"/>
                </a:solidFill>
                <a:latin typeface="Arial"/>
                <a:cs typeface="Arial"/>
              </a:rPr>
              <a:t>suitcases,</a:t>
            </a:r>
            <a:r>
              <a:rPr sz="933" i="1" spc="53" dirty="0">
                <a:solidFill>
                  <a:srgbClr val="3C4245"/>
                </a:solidFill>
                <a:latin typeface="Arial"/>
                <a:cs typeface="Arial"/>
              </a:rPr>
              <a:t> </a:t>
            </a:r>
            <a:r>
              <a:rPr sz="933" i="1" spc="-7" dirty="0">
                <a:solidFill>
                  <a:srgbClr val="3C4245"/>
                </a:solidFill>
                <a:latin typeface="Arial"/>
                <a:cs typeface="Arial"/>
              </a:rPr>
              <a:t>connected</a:t>
            </a:r>
            <a:r>
              <a:rPr sz="933" i="1" spc="40" dirty="0">
                <a:solidFill>
                  <a:srgbClr val="3C4245"/>
                </a:solidFill>
                <a:latin typeface="Arial"/>
                <a:cs typeface="Arial"/>
              </a:rPr>
              <a:t> </a:t>
            </a:r>
            <a:r>
              <a:rPr sz="933" i="1" spc="-7" dirty="0">
                <a:solidFill>
                  <a:srgbClr val="3C4245"/>
                </a:solidFill>
                <a:latin typeface="Arial"/>
                <a:cs typeface="Arial"/>
              </a:rPr>
              <a:t>cars,</a:t>
            </a:r>
            <a:r>
              <a:rPr sz="933" i="1" spc="40" dirty="0">
                <a:solidFill>
                  <a:srgbClr val="3C4245"/>
                </a:solidFill>
                <a:latin typeface="Arial"/>
                <a:cs typeface="Arial"/>
              </a:rPr>
              <a:t> </a:t>
            </a:r>
            <a:r>
              <a:rPr sz="933" i="1" spc="-7" dirty="0">
                <a:solidFill>
                  <a:srgbClr val="3C4245"/>
                </a:solidFill>
                <a:latin typeface="Arial"/>
                <a:cs typeface="Arial"/>
              </a:rPr>
              <a:t>printers,</a:t>
            </a:r>
            <a:r>
              <a:rPr sz="933" i="1" spc="53" dirty="0">
                <a:solidFill>
                  <a:srgbClr val="3C4245"/>
                </a:solidFill>
                <a:latin typeface="Arial"/>
                <a:cs typeface="Arial"/>
              </a:rPr>
              <a:t> </a:t>
            </a:r>
            <a:r>
              <a:rPr sz="933" i="1" spc="-7" dirty="0">
                <a:solidFill>
                  <a:srgbClr val="3C4245"/>
                </a:solidFill>
                <a:latin typeface="Arial"/>
                <a:cs typeface="Arial"/>
              </a:rPr>
              <a:t>routers,</a:t>
            </a:r>
            <a:r>
              <a:rPr sz="933" i="1" spc="60" dirty="0">
                <a:solidFill>
                  <a:srgbClr val="3C4245"/>
                </a:solidFill>
                <a:latin typeface="Arial"/>
                <a:cs typeface="Arial"/>
              </a:rPr>
              <a:t> </a:t>
            </a:r>
            <a:r>
              <a:rPr sz="933" i="1" spc="-13" dirty="0">
                <a:solidFill>
                  <a:srgbClr val="3C4245"/>
                </a:solidFill>
                <a:latin typeface="Arial"/>
                <a:cs typeface="Arial"/>
              </a:rPr>
              <a:t>smart</a:t>
            </a:r>
            <a:r>
              <a:rPr sz="933" i="1" spc="73" dirty="0">
                <a:solidFill>
                  <a:srgbClr val="3C4245"/>
                </a:solidFill>
                <a:latin typeface="Arial"/>
                <a:cs typeface="Arial"/>
              </a:rPr>
              <a:t> </a:t>
            </a:r>
            <a:r>
              <a:rPr sz="933" i="1" spc="-13" dirty="0">
                <a:solidFill>
                  <a:srgbClr val="3C4245"/>
                </a:solidFill>
                <a:latin typeface="Arial"/>
                <a:cs typeface="Arial"/>
              </a:rPr>
              <a:t>homes</a:t>
            </a:r>
            <a:r>
              <a:rPr sz="933" i="1" spc="53" dirty="0">
                <a:solidFill>
                  <a:srgbClr val="3C4245"/>
                </a:solidFill>
                <a:latin typeface="Arial"/>
                <a:cs typeface="Arial"/>
              </a:rPr>
              <a:t> </a:t>
            </a:r>
            <a:r>
              <a:rPr sz="933" i="1" spc="-7" dirty="0">
                <a:solidFill>
                  <a:srgbClr val="3C4245"/>
                </a:solidFill>
                <a:latin typeface="Arial"/>
                <a:cs typeface="Arial"/>
              </a:rPr>
              <a:t>/alarm</a:t>
            </a:r>
            <a:r>
              <a:rPr sz="933" i="1" spc="33" dirty="0">
                <a:solidFill>
                  <a:srgbClr val="3C4245"/>
                </a:solidFill>
                <a:latin typeface="Arial"/>
                <a:cs typeface="Arial"/>
              </a:rPr>
              <a:t> </a:t>
            </a:r>
            <a:r>
              <a:rPr sz="933" i="1" spc="-13" dirty="0">
                <a:solidFill>
                  <a:srgbClr val="3C4245"/>
                </a:solidFill>
                <a:latin typeface="Arial"/>
                <a:cs typeface="Arial"/>
              </a:rPr>
              <a:t>panels</a:t>
            </a:r>
            <a:endParaRPr sz="933">
              <a:latin typeface="Arial"/>
              <a:cs typeface="Arial"/>
            </a:endParaRPr>
          </a:p>
        </p:txBody>
      </p:sp>
    </p:spTree>
    <p:extLst>
      <p:ext uri="{BB962C8B-B14F-4D97-AF65-F5344CB8AC3E}">
        <p14:creationId xmlns:p14="http://schemas.microsoft.com/office/powerpoint/2010/main" val="32737055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EBEBEC"/>
          </a:solidFill>
        </p:spPr>
        <p:txBody>
          <a:bodyPr wrap="square" lIns="0" tIns="0" rIns="0" bIns="0" rtlCol="0"/>
          <a:lstStyle/>
          <a:p>
            <a:endParaRPr sz="2400"/>
          </a:p>
        </p:txBody>
      </p:sp>
      <p:sp>
        <p:nvSpPr>
          <p:cNvPr id="3" name="object 3"/>
          <p:cNvSpPr/>
          <p:nvPr/>
        </p:nvSpPr>
        <p:spPr>
          <a:xfrm>
            <a:off x="10714198" y="6487069"/>
            <a:ext cx="69425" cy="109220"/>
          </a:xfrm>
          <a:custGeom>
            <a:avLst/>
            <a:gdLst/>
            <a:ahLst/>
            <a:cxnLst/>
            <a:rect l="l" t="t" r="r" b="b"/>
            <a:pathLst>
              <a:path w="52070" h="81914">
                <a:moveTo>
                  <a:pt x="51594" y="0"/>
                </a:moveTo>
                <a:lnTo>
                  <a:pt x="0" y="0"/>
                </a:lnTo>
                <a:lnTo>
                  <a:pt x="0" y="81535"/>
                </a:lnTo>
                <a:lnTo>
                  <a:pt x="12458" y="81535"/>
                </a:lnTo>
                <a:lnTo>
                  <a:pt x="12458" y="46592"/>
                </a:lnTo>
                <a:lnTo>
                  <a:pt x="46260" y="46592"/>
                </a:lnTo>
                <a:lnTo>
                  <a:pt x="46260" y="35841"/>
                </a:lnTo>
                <a:lnTo>
                  <a:pt x="12458" y="35841"/>
                </a:lnTo>
                <a:lnTo>
                  <a:pt x="12458" y="11652"/>
                </a:lnTo>
                <a:lnTo>
                  <a:pt x="51594" y="11652"/>
                </a:lnTo>
                <a:lnTo>
                  <a:pt x="51594" y="0"/>
                </a:lnTo>
                <a:close/>
              </a:path>
            </a:pathLst>
          </a:custGeom>
          <a:solidFill>
            <a:srgbClr val="000000"/>
          </a:solidFill>
        </p:spPr>
        <p:txBody>
          <a:bodyPr wrap="square" lIns="0" tIns="0" rIns="0" bIns="0" rtlCol="0"/>
          <a:lstStyle/>
          <a:p>
            <a:endParaRPr sz="2400"/>
          </a:p>
        </p:txBody>
      </p:sp>
      <p:sp>
        <p:nvSpPr>
          <p:cNvPr id="4" name="object 4"/>
          <p:cNvSpPr/>
          <p:nvPr/>
        </p:nvSpPr>
        <p:spPr>
          <a:xfrm>
            <a:off x="10801963" y="6487071"/>
            <a:ext cx="16933" cy="109220"/>
          </a:xfrm>
          <a:custGeom>
            <a:avLst/>
            <a:gdLst/>
            <a:ahLst/>
            <a:cxnLst/>
            <a:rect l="l" t="t" r="r" b="b"/>
            <a:pathLst>
              <a:path w="12700" h="81914">
                <a:moveTo>
                  <a:pt x="0" y="81533"/>
                </a:moveTo>
                <a:lnTo>
                  <a:pt x="12452" y="81533"/>
                </a:lnTo>
                <a:lnTo>
                  <a:pt x="12452" y="0"/>
                </a:lnTo>
                <a:lnTo>
                  <a:pt x="0" y="0"/>
                </a:lnTo>
                <a:lnTo>
                  <a:pt x="0" y="81533"/>
                </a:lnTo>
                <a:close/>
              </a:path>
            </a:pathLst>
          </a:custGeom>
          <a:solidFill>
            <a:srgbClr val="000000"/>
          </a:solidFill>
        </p:spPr>
        <p:txBody>
          <a:bodyPr wrap="square" lIns="0" tIns="0" rIns="0" bIns="0" rtlCol="0"/>
          <a:lstStyle/>
          <a:p>
            <a:endParaRPr sz="2400"/>
          </a:p>
        </p:txBody>
      </p:sp>
      <p:sp>
        <p:nvSpPr>
          <p:cNvPr id="5" name="object 5"/>
          <p:cNvSpPr/>
          <p:nvPr/>
        </p:nvSpPr>
        <p:spPr>
          <a:xfrm>
            <a:off x="10847031" y="6487069"/>
            <a:ext cx="181452" cy="109908"/>
          </a:xfrm>
          <a:prstGeom prst="rect">
            <a:avLst/>
          </a:prstGeom>
          <a:blipFill>
            <a:blip r:embed="rId2" cstate="print"/>
            <a:stretch>
              <a:fillRect/>
            </a:stretch>
          </a:blipFill>
        </p:spPr>
        <p:txBody>
          <a:bodyPr wrap="square" lIns="0" tIns="0" rIns="0" bIns="0" rtlCol="0"/>
          <a:lstStyle/>
          <a:p>
            <a:endParaRPr sz="2400"/>
          </a:p>
        </p:txBody>
      </p:sp>
      <p:sp>
        <p:nvSpPr>
          <p:cNvPr id="6" name="object 6"/>
          <p:cNvSpPr/>
          <p:nvPr/>
        </p:nvSpPr>
        <p:spPr>
          <a:xfrm>
            <a:off x="11054569" y="6487069"/>
            <a:ext cx="407980" cy="108713"/>
          </a:xfrm>
          <a:prstGeom prst="rect">
            <a:avLst/>
          </a:prstGeom>
          <a:blipFill>
            <a:blip r:embed="rId3" cstate="print"/>
            <a:stretch>
              <a:fillRect/>
            </a:stretch>
          </a:blipFill>
        </p:spPr>
        <p:txBody>
          <a:bodyPr wrap="square" lIns="0" tIns="0" rIns="0" bIns="0" rtlCol="0"/>
          <a:lstStyle/>
          <a:p>
            <a:endParaRPr sz="2400"/>
          </a:p>
        </p:txBody>
      </p:sp>
      <p:sp>
        <p:nvSpPr>
          <p:cNvPr id="7" name="object 7"/>
          <p:cNvSpPr/>
          <p:nvPr/>
        </p:nvSpPr>
        <p:spPr>
          <a:xfrm>
            <a:off x="11491017" y="6485872"/>
            <a:ext cx="260905" cy="109909"/>
          </a:xfrm>
          <a:prstGeom prst="rect">
            <a:avLst/>
          </a:prstGeom>
          <a:blipFill>
            <a:blip r:embed="rId4" cstate="print"/>
            <a:stretch>
              <a:fillRect/>
            </a:stretch>
          </a:blipFill>
        </p:spPr>
        <p:txBody>
          <a:bodyPr wrap="square" lIns="0" tIns="0" rIns="0" bIns="0" rtlCol="0"/>
          <a:lstStyle/>
          <a:p>
            <a:endParaRPr sz="2400"/>
          </a:p>
        </p:txBody>
      </p:sp>
      <p:sp>
        <p:nvSpPr>
          <p:cNvPr id="8" name="object 8"/>
          <p:cNvSpPr/>
          <p:nvPr/>
        </p:nvSpPr>
        <p:spPr>
          <a:xfrm>
            <a:off x="10434314" y="6433311"/>
            <a:ext cx="174333" cy="216231"/>
          </a:xfrm>
          <a:prstGeom prst="rect">
            <a:avLst/>
          </a:prstGeom>
          <a:blipFill>
            <a:blip r:embed="rId5" cstate="print"/>
            <a:stretch>
              <a:fillRect/>
            </a:stretch>
          </a:blipFill>
        </p:spPr>
        <p:txBody>
          <a:bodyPr wrap="square" lIns="0" tIns="0" rIns="0" bIns="0" rtlCol="0"/>
          <a:lstStyle/>
          <a:p>
            <a:endParaRPr sz="2400"/>
          </a:p>
        </p:txBody>
      </p:sp>
      <p:sp>
        <p:nvSpPr>
          <p:cNvPr id="9" name="object 9"/>
          <p:cNvSpPr/>
          <p:nvPr/>
        </p:nvSpPr>
        <p:spPr>
          <a:xfrm>
            <a:off x="1961725" y="2557440"/>
            <a:ext cx="268224" cy="304800"/>
          </a:xfrm>
          <a:prstGeom prst="rect">
            <a:avLst/>
          </a:prstGeom>
          <a:blipFill>
            <a:blip r:embed="rId6" cstate="print"/>
            <a:stretch>
              <a:fillRect/>
            </a:stretch>
          </a:blipFill>
        </p:spPr>
        <p:txBody>
          <a:bodyPr wrap="square" lIns="0" tIns="0" rIns="0" bIns="0" rtlCol="0"/>
          <a:lstStyle/>
          <a:p>
            <a:endParaRPr sz="2400"/>
          </a:p>
        </p:txBody>
      </p:sp>
      <p:sp>
        <p:nvSpPr>
          <p:cNvPr id="10" name="object 10"/>
          <p:cNvSpPr/>
          <p:nvPr/>
        </p:nvSpPr>
        <p:spPr>
          <a:xfrm>
            <a:off x="2096178" y="2453810"/>
            <a:ext cx="902207" cy="432815"/>
          </a:xfrm>
          <a:prstGeom prst="rect">
            <a:avLst/>
          </a:prstGeom>
          <a:blipFill>
            <a:blip r:embed="rId7" cstate="print"/>
            <a:stretch>
              <a:fillRect/>
            </a:stretch>
          </a:blipFill>
        </p:spPr>
        <p:txBody>
          <a:bodyPr wrap="square" lIns="0" tIns="0" rIns="0" bIns="0" rtlCol="0"/>
          <a:lstStyle/>
          <a:p>
            <a:endParaRPr sz="2400"/>
          </a:p>
        </p:txBody>
      </p:sp>
      <p:sp>
        <p:nvSpPr>
          <p:cNvPr id="11" name="object 11"/>
          <p:cNvSpPr/>
          <p:nvPr/>
        </p:nvSpPr>
        <p:spPr>
          <a:xfrm>
            <a:off x="2833794" y="2594017"/>
            <a:ext cx="300735" cy="260096"/>
          </a:xfrm>
          <a:prstGeom prst="rect">
            <a:avLst/>
          </a:prstGeom>
          <a:blipFill>
            <a:blip r:embed="rId8" cstate="print"/>
            <a:stretch>
              <a:fillRect/>
            </a:stretch>
          </a:blipFill>
        </p:spPr>
        <p:txBody>
          <a:bodyPr wrap="square" lIns="0" tIns="0" rIns="0" bIns="0" rtlCol="0"/>
          <a:lstStyle/>
          <a:p>
            <a:endParaRPr sz="2400"/>
          </a:p>
        </p:txBody>
      </p:sp>
      <p:sp>
        <p:nvSpPr>
          <p:cNvPr id="12" name="object 12"/>
          <p:cNvSpPr/>
          <p:nvPr/>
        </p:nvSpPr>
        <p:spPr>
          <a:xfrm>
            <a:off x="1961725" y="2867931"/>
            <a:ext cx="1365267" cy="260501"/>
          </a:xfrm>
          <a:prstGeom prst="rect">
            <a:avLst/>
          </a:prstGeom>
          <a:blipFill>
            <a:blip r:embed="rId9" cstate="print"/>
            <a:stretch>
              <a:fillRect/>
            </a:stretch>
          </a:blipFill>
        </p:spPr>
        <p:txBody>
          <a:bodyPr wrap="square" lIns="0" tIns="0" rIns="0" bIns="0" rtlCol="0"/>
          <a:lstStyle/>
          <a:p>
            <a:endParaRPr sz="2400"/>
          </a:p>
        </p:txBody>
      </p:sp>
      <p:sp>
        <p:nvSpPr>
          <p:cNvPr id="13" name="object 13"/>
          <p:cNvSpPr/>
          <p:nvPr/>
        </p:nvSpPr>
        <p:spPr>
          <a:xfrm>
            <a:off x="1961726" y="3112685"/>
            <a:ext cx="1333109" cy="260096"/>
          </a:xfrm>
          <a:prstGeom prst="rect">
            <a:avLst/>
          </a:prstGeom>
          <a:blipFill>
            <a:blip r:embed="rId10" cstate="print"/>
            <a:stretch>
              <a:fillRect/>
            </a:stretch>
          </a:blipFill>
        </p:spPr>
        <p:txBody>
          <a:bodyPr wrap="square" lIns="0" tIns="0" rIns="0" bIns="0" rtlCol="0"/>
          <a:lstStyle/>
          <a:p>
            <a:endParaRPr sz="2400"/>
          </a:p>
        </p:txBody>
      </p:sp>
      <p:sp>
        <p:nvSpPr>
          <p:cNvPr id="14" name="object 14"/>
          <p:cNvSpPr/>
          <p:nvPr/>
        </p:nvSpPr>
        <p:spPr>
          <a:xfrm>
            <a:off x="1961725" y="3356526"/>
            <a:ext cx="1073336" cy="260095"/>
          </a:xfrm>
          <a:prstGeom prst="rect">
            <a:avLst/>
          </a:prstGeom>
          <a:blipFill>
            <a:blip r:embed="rId11" cstate="print"/>
            <a:stretch>
              <a:fillRect/>
            </a:stretch>
          </a:blipFill>
        </p:spPr>
        <p:txBody>
          <a:bodyPr wrap="square" lIns="0" tIns="0" rIns="0" bIns="0" rtlCol="0"/>
          <a:lstStyle/>
          <a:p>
            <a:endParaRPr sz="2400"/>
          </a:p>
        </p:txBody>
      </p:sp>
      <p:sp>
        <p:nvSpPr>
          <p:cNvPr id="15" name="object 15"/>
          <p:cNvSpPr/>
          <p:nvPr/>
        </p:nvSpPr>
        <p:spPr>
          <a:xfrm>
            <a:off x="7867905" y="1934463"/>
            <a:ext cx="2781807" cy="1290319"/>
          </a:xfrm>
          <a:prstGeom prst="rect">
            <a:avLst/>
          </a:prstGeom>
          <a:blipFill>
            <a:blip r:embed="rId12" cstate="print"/>
            <a:stretch>
              <a:fillRect/>
            </a:stretch>
          </a:blipFill>
        </p:spPr>
        <p:txBody>
          <a:bodyPr wrap="square" lIns="0" tIns="0" rIns="0" bIns="0" rtlCol="0"/>
          <a:lstStyle/>
          <a:p>
            <a:endParaRPr sz="2400"/>
          </a:p>
        </p:txBody>
      </p:sp>
      <p:sp>
        <p:nvSpPr>
          <p:cNvPr id="16" name="object 16"/>
          <p:cNvSpPr/>
          <p:nvPr/>
        </p:nvSpPr>
        <p:spPr>
          <a:xfrm>
            <a:off x="3655569" y="1991359"/>
            <a:ext cx="1491487" cy="2115311"/>
          </a:xfrm>
          <a:prstGeom prst="rect">
            <a:avLst/>
          </a:prstGeom>
          <a:blipFill>
            <a:blip r:embed="rId13" cstate="print"/>
            <a:stretch>
              <a:fillRect/>
            </a:stretch>
          </a:blipFill>
        </p:spPr>
        <p:txBody>
          <a:bodyPr wrap="square" lIns="0" tIns="0" rIns="0" bIns="0" rtlCol="0"/>
          <a:lstStyle/>
          <a:p>
            <a:endParaRPr sz="2400"/>
          </a:p>
        </p:txBody>
      </p:sp>
      <p:sp>
        <p:nvSpPr>
          <p:cNvPr id="17" name="object 17"/>
          <p:cNvSpPr/>
          <p:nvPr/>
        </p:nvSpPr>
        <p:spPr>
          <a:xfrm>
            <a:off x="5243405" y="2383198"/>
            <a:ext cx="1552752" cy="260095"/>
          </a:xfrm>
          <a:prstGeom prst="rect">
            <a:avLst/>
          </a:prstGeom>
          <a:blipFill>
            <a:blip r:embed="rId14" cstate="print"/>
            <a:stretch>
              <a:fillRect/>
            </a:stretch>
          </a:blipFill>
        </p:spPr>
        <p:txBody>
          <a:bodyPr wrap="square" lIns="0" tIns="0" rIns="0" bIns="0" rtlCol="0"/>
          <a:lstStyle/>
          <a:p>
            <a:endParaRPr sz="2400"/>
          </a:p>
        </p:txBody>
      </p:sp>
      <p:sp>
        <p:nvSpPr>
          <p:cNvPr id="18" name="object 18"/>
          <p:cNvSpPr/>
          <p:nvPr/>
        </p:nvSpPr>
        <p:spPr>
          <a:xfrm>
            <a:off x="5243405" y="2627036"/>
            <a:ext cx="1806448" cy="260096"/>
          </a:xfrm>
          <a:prstGeom prst="rect">
            <a:avLst/>
          </a:prstGeom>
          <a:blipFill>
            <a:blip r:embed="rId15" cstate="print"/>
            <a:stretch>
              <a:fillRect/>
            </a:stretch>
          </a:blipFill>
        </p:spPr>
        <p:txBody>
          <a:bodyPr wrap="square" lIns="0" tIns="0" rIns="0" bIns="0" rtlCol="0"/>
          <a:lstStyle/>
          <a:p>
            <a:endParaRPr sz="2400"/>
          </a:p>
        </p:txBody>
      </p:sp>
      <p:sp>
        <p:nvSpPr>
          <p:cNvPr id="19" name="object 19"/>
          <p:cNvSpPr/>
          <p:nvPr/>
        </p:nvSpPr>
        <p:spPr>
          <a:xfrm>
            <a:off x="5243406" y="2870471"/>
            <a:ext cx="2230967" cy="260501"/>
          </a:xfrm>
          <a:prstGeom prst="rect">
            <a:avLst/>
          </a:prstGeom>
          <a:blipFill>
            <a:blip r:embed="rId16" cstate="print"/>
            <a:stretch>
              <a:fillRect/>
            </a:stretch>
          </a:blipFill>
        </p:spPr>
        <p:txBody>
          <a:bodyPr wrap="square" lIns="0" tIns="0" rIns="0" bIns="0" rtlCol="0"/>
          <a:lstStyle/>
          <a:p>
            <a:endParaRPr sz="2400"/>
          </a:p>
        </p:txBody>
      </p:sp>
      <p:sp>
        <p:nvSpPr>
          <p:cNvPr id="20" name="object 20"/>
          <p:cNvSpPr/>
          <p:nvPr/>
        </p:nvSpPr>
        <p:spPr>
          <a:xfrm>
            <a:off x="5243405" y="3115056"/>
            <a:ext cx="1482987" cy="260096"/>
          </a:xfrm>
          <a:prstGeom prst="rect">
            <a:avLst/>
          </a:prstGeom>
          <a:blipFill>
            <a:blip r:embed="rId17" cstate="print"/>
            <a:stretch>
              <a:fillRect/>
            </a:stretch>
          </a:blipFill>
        </p:spPr>
        <p:txBody>
          <a:bodyPr wrap="square" lIns="0" tIns="0" rIns="0" bIns="0" rtlCol="0"/>
          <a:lstStyle/>
          <a:p>
            <a:endParaRPr sz="2400"/>
          </a:p>
        </p:txBody>
      </p:sp>
      <p:sp>
        <p:nvSpPr>
          <p:cNvPr id="21" name="object 21"/>
          <p:cNvSpPr/>
          <p:nvPr/>
        </p:nvSpPr>
        <p:spPr>
          <a:xfrm>
            <a:off x="5243406" y="3358897"/>
            <a:ext cx="2184231" cy="260095"/>
          </a:xfrm>
          <a:prstGeom prst="rect">
            <a:avLst/>
          </a:prstGeom>
          <a:blipFill>
            <a:blip r:embed="rId18" cstate="print"/>
            <a:stretch>
              <a:fillRect/>
            </a:stretch>
          </a:blipFill>
        </p:spPr>
        <p:txBody>
          <a:bodyPr wrap="square" lIns="0" tIns="0" rIns="0" bIns="0" rtlCol="0"/>
          <a:lstStyle/>
          <a:p>
            <a:endParaRPr sz="2400"/>
          </a:p>
        </p:txBody>
      </p:sp>
      <p:sp>
        <p:nvSpPr>
          <p:cNvPr id="22" name="object 22"/>
          <p:cNvSpPr/>
          <p:nvPr/>
        </p:nvSpPr>
        <p:spPr>
          <a:xfrm>
            <a:off x="3495039" y="4232656"/>
            <a:ext cx="3444240" cy="1908048"/>
          </a:xfrm>
          <a:prstGeom prst="rect">
            <a:avLst/>
          </a:prstGeom>
          <a:blipFill>
            <a:blip r:embed="rId19" cstate="print"/>
            <a:stretch>
              <a:fillRect/>
            </a:stretch>
          </a:blipFill>
        </p:spPr>
        <p:txBody>
          <a:bodyPr wrap="square" lIns="0" tIns="0" rIns="0" bIns="0" rtlCol="0"/>
          <a:lstStyle/>
          <a:p>
            <a:endParaRPr sz="2400"/>
          </a:p>
        </p:txBody>
      </p:sp>
      <p:sp>
        <p:nvSpPr>
          <p:cNvPr id="23" name="object 23"/>
          <p:cNvSpPr txBox="1"/>
          <p:nvPr/>
        </p:nvSpPr>
        <p:spPr>
          <a:xfrm>
            <a:off x="835693" y="4755015"/>
            <a:ext cx="2304627" cy="590697"/>
          </a:xfrm>
          <a:prstGeom prst="rect">
            <a:avLst/>
          </a:prstGeom>
        </p:spPr>
        <p:txBody>
          <a:bodyPr vert="horz" wrap="square" lIns="0" tIns="16087" rIns="0" bIns="0" rtlCol="0">
            <a:spAutoFit/>
          </a:bodyPr>
          <a:lstStyle/>
          <a:p>
            <a:pPr marL="16933">
              <a:spcBef>
                <a:spcPts val="127"/>
              </a:spcBef>
            </a:pPr>
            <a:r>
              <a:rPr sz="3733" spc="-160" dirty="0">
                <a:solidFill>
                  <a:srgbClr val="E8396C"/>
                </a:solidFill>
                <a:latin typeface="Arial"/>
                <a:cs typeface="Arial"/>
              </a:rPr>
              <a:t>USED</a:t>
            </a:r>
            <a:r>
              <a:rPr sz="3733" spc="-487" dirty="0">
                <a:solidFill>
                  <a:srgbClr val="E8396C"/>
                </a:solidFill>
                <a:latin typeface="Arial"/>
                <a:cs typeface="Arial"/>
              </a:rPr>
              <a:t> </a:t>
            </a:r>
            <a:r>
              <a:rPr sz="3733" spc="-140" dirty="0">
                <a:solidFill>
                  <a:srgbClr val="F6AFC5"/>
                </a:solidFill>
                <a:latin typeface="Arial"/>
                <a:cs typeface="Arial"/>
              </a:rPr>
              <a:t>FOR</a:t>
            </a:r>
            <a:endParaRPr sz="3733">
              <a:latin typeface="Arial"/>
              <a:cs typeface="Arial"/>
            </a:endParaRPr>
          </a:p>
        </p:txBody>
      </p:sp>
      <p:sp>
        <p:nvSpPr>
          <p:cNvPr id="24" name="object 24"/>
          <p:cNvSpPr/>
          <p:nvPr/>
        </p:nvSpPr>
        <p:spPr>
          <a:xfrm>
            <a:off x="6807201" y="4192015"/>
            <a:ext cx="1745487" cy="2401824"/>
          </a:xfrm>
          <a:prstGeom prst="rect">
            <a:avLst/>
          </a:prstGeom>
          <a:blipFill>
            <a:blip r:embed="rId20" cstate="print"/>
            <a:stretch>
              <a:fillRect/>
            </a:stretch>
          </a:blipFill>
        </p:spPr>
        <p:txBody>
          <a:bodyPr wrap="square" lIns="0" tIns="0" rIns="0" bIns="0" rtlCol="0"/>
          <a:lstStyle/>
          <a:p>
            <a:endParaRPr sz="2400"/>
          </a:p>
        </p:txBody>
      </p:sp>
      <p:sp>
        <p:nvSpPr>
          <p:cNvPr id="25" name="object 25"/>
          <p:cNvSpPr/>
          <p:nvPr/>
        </p:nvSpPr>
        <p:spPr>
          <a:xfrm>
            <a:off x="109728" y="6473952"/>
            <a:ext cx="11929872" cy="384045"/>
          </a:xfrm>
          <a:prstGeom prst="rect">
            <a:avLst/>
          </a:prstGeom>
          <a:blipFill>
            <a:blip r:embed="rId21" cstate="print"/>
            <a:stretch>
              <a:fillRect/>
            </a:stretch>
          </a:blipFill>
        </p:spPr>
        <p:txBody>
          <a:bodyPr wrap="square" lIns="0" tIns="0" rIns="0" bIns="0" rtlCol="0"/>
          <a:lstStyle/>
          <a:p>
            <a:endParaRPr sz="2400"/>
          </a:p>
        </p:txBody>
      </p:sp>
      <p:sp>
        <p:nvSpPr>
          <p:cNvPr id="26" name="object 26"/>
          <p:cNvSpPr txBox="1"/>
          <p:nvPr/>
        </p:nvSpPr>
        <p:spPr>
          <a:xfrm>
            <a:off x="845041" y="358919"/>
            <a:ext cx="7253393" cy="1331262"/>
          </a:xfrm>
          <a:prstGeom prst="rect">
            <a:avLst/>
          </a:prstGeom>
        </p:spPr>
        <p:txBody>
          <a:bodyPr vert="horz" wrap="square" lIns="0" tIns="17780" rIns="0" bIns="0" rtlCol="0">
            <a:spAutoFit/>
          </a:bodyPr>
          <a:lstStyle/>
          <a:p>
            <a:pPr marL="16933" marR="6773">
              <a:spcBef>
                <a:spcPts val="140"/>
              </a:spcBef>
            </a:pPr>
            <a:r>
              <a:rPr sz="4267" dirty="0">
                <a:solidFill>
                  <a:srgbClr val="1C5E9E"/>
                </a:solidFill>
                <a:latin typeface="Arial"/>
                <a:cs typeface="Arial"/>
              </a:rPr>
              <a:t>Biometrics </a:t>
            </a:r>
            <a:r>
              <a:rPr sz="4267" spc="-7" dirty="0">
                <a:solidFill>
                  <a:srgbClr val="1C5E9E"/>
                </a:solidFill>
                <a:latin typeface="Arial"/>
                <a:cs typeface="Arial"/>
              </a:rPr>
              <a:t>has </a:t>
            </a:r>
            <a:r>
              <a:rPr sz="4267" dirty="0">
                <a:solidFill>
                  <a:srgbClr val="1C5E9E"/>
                </a:solidFill>
                <a:latin typeface="Arial"/>
                <a:cs typeface="Arial"/>
              </a:rPr>
              <a:t>achieved</a:t>
            </a:r>
            <a:r>
              <a:rPr sz="4267" spc="-173" dirty="0">
                <a:solidFill>
                  <a:srgbClr val="1C5E9E"/>
                </a:solidFill>
                <a:latin typeface="Arial"/>
                <a:cs typeface="Arial"/>
              </a:rPr>
              <a:t> </a:t>
            </a:r>
            <a:r>
              <a:rPr sz="4267" spc="-13" dirty="0">
                <a:solidFill>
                  <a:srgbClr val="E8396C"/>
                </a:solidFill>
                <a:latin typeface="Arial"/>
                <a:cs typeface="Arial"/>
              </a:rPr>
              <a:t>huge  </a:t>
            </a:r>
            <a:r>
              <a:rPr sz="4267" dirty="0">
                <a:solidFill>
                  <a:srgbClr val="E8396C"/>
                </a:solidFill>
                <a:latin typeface="Arial"/>
                <a:cs typeface="Arial"/>
              </a:rPr>
              <a:t>success </a:t>
            </a:r>
            <a:r>
              <a:rPr sz="4267" dirty="0">
                <a:solidFill>
                  <a:srgbClr val="1C5E9E"/>
                </a:solidFill>
                <a:latin typeface="Arial"/>
                <a:cs typeface="Arial"/>
              </a:rPr>
              <a:t>in</a:t>
            </a:r>
            <a:r>
              <a:rPr sz="4267" spc="-67" dirty="0">
                <a:solidFill>
                  <a:srgbClr val="1C5E9E"/>
                </a:solidFill>
                <a:latin typeface="Arial"/>
                <a:cs typeface="Arial"/>
              </a:rPr>
              <a:t> </a:t>
            </a:r>
            <a:r>
              <a:rPr sz="4267" spc="-7" dirty="0">
                <a:solidFill>
                  <a:srgbClr val="1C5E9E"/>
                </a:solidFill>
                <a:latin typeface="Arial"/>
                <a:cs typeface="Arial"/>
              </a:rPr>
              <a:t>mobile</a:t>
            </a:r>
            <a:endParaRPr sz="4267">
              <a:latin typeface="Arial"/>
              <a:cs typeface="Arial"/>
            </a:endParaRPr>
          </a:p>
        </p:txBody>
      </p:sp>
      <p:sp>
        <p:nvSpPr>
          <p:cNvPr id="27" name="object 27"/>
          <p:cNvSpPr/>
          <p:nvPr/>
        </p:nvSpPr>
        <p:spPr>
          <a:xfrm>
            <a:off x="369824" y="2212847"/>
            <a:ext cx="1745488" cy="1637792"/>
          </a:xfrm>
          <a:prstGeom prst="rect">
            <a:avLst/>
          </a:prstGeom>
          <a:blipFill>
            <a:blip r:embed="rId22" cstate="print"/>
            <a:stretch>
              <a:fillRect/>
            </a:stretch>
          </a:blipFill>
        </p:spPr>
        <p:txBody>
          <a:bodyPr wrap="square" lIns="0" tIns="0" rIns="0" bIns="0" rtlCol="0"/>
          <a:lstStyle/>
          <a:p>
            <a:endParaRPr sz="2400"/>
          </a:p>
        </p:txBody>
      </p:sp>
      <p:sp>
        <p:nvSpPr>
          <p:cNvPr id="28" name="object 28"/>
          <p:cNvSpPr/>
          <p:nvPr/>
        </p:nvSpPr>
        <p:spPr>
          <a:xfrm>
            <a:off x="948945" y="2550160"/>
            <a:ext cx="603673" cy="738293"/>
          </a:xfrm>
          <a:custGeom>
            <a:avLst/>
            <a:gdLst/>
            <a:ahLst/>
            <a:cxnLst/>
            <a:rect l="l" t="t" r="r" b="b"/>
            <a:pathLst>
              <a:path w="452755" h="553719">
                <a:moveTo>
                  <a:pt x="0" y="553212"/>
                </a:moveTo>
                <a:lnTo>
                  <a:pt x="452628" y="553212"/>
                </a:lnTo>
                <a:lnTo>
                  <a:pt x="452628" y="0"/>
                </a:lnTo>
                <a:lnTo>
                  <a:pt x="0" y="0"/>
                </a:lnTo>
                <a:lnTo>
                  <a:pt x="0" y="553212"/>
                </a:lnTo>
                <a:close/>
              </a:path>
            </a:pathLst>
          </a:custGeom>
          <a:solidFill>
            <a:srgbClr val="EBEBEC"/>
          </a:solidFill>
        </p:spPr>
        <p:txBody>
          <a:bodyPr wrap="square" lIns="0" tIns="0" rIns="0" bIns="0" rtlCol="0"/>
          <a:lstStyle/>
          <a:p>
            <a:endParaRPr sz="2400"/>
          </a:p>
        </p:txBody>
      </p:sp>
      <p:sp>
        <p:nvSpPr>
          <p:cNvPr id="29" name="object 29"/>
          <p:cNvSpPr/>
          <p:nvPr/>
        </p:nvSpPr>
        <p:spPr>
          <a:xfrm>
            <a:off x="8180832" y="3209307"/>
            <a:ext cx="2341033" cy="195477"/>
          </a:xfrm>
          <a:prstGeom prst="rect">
            <a:avLst/>
          </a:prstGeom>
          <a:blipFill>
            <a:blip r:embed="rId23" cstate="print"/>
            <a:stretch>
              <a:fillRect/>
            </a:stretch>
          </a:blipFill>
        </p:spPr>
        <p:txBody>
          <a:bodyPr wrap="square" lIns="0" tIns="0" rIns="0" bIns="0" rtlCol="0"/>
          <a:lstStyle/>
          <a:p>
            <a:endParaRPr sz="2400"/>
          </a:p>
        </p:txBody>
      </p:sp>
      <p:sp>
        <p:nvSpPr>
          <p:cNvPr id="30" name="object 30"/>
          <p:cNvSpPr/>
          <p:nvPr/>
        </p:nvSpPr>
        <p:spPr>
          <a:xfrm>
            <a:off x="8180831" y="3393101"/>
            <a:ext cx="2590292" cy="195072"/>
          </a:xfrm>
          <a:prstGeom prst="rect">
            <a:avLst/>
          </a:prstGeom>
          <a:blipFill>
            <a:blip r:embed="rId24"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621652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 name="43"/>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43</a:t>
            </a:r>
          </a:p>
        </p:txBody>
      </p:sp>
      <p:sp>
        <p:nvSpPr>
          <p:cNvPr id="2" name="Content Placeholder 1">
            <a:extLst>
              <a:ext uri="{FF2B5EF4-FFF2-40B4-BE49-F238E27FC236}">
                <a16:creationId xmlns:a16="http://schemas.microsoft.com/office/drawing/2014/main" id="{7C81061D-F262-8E42-9AE3-D58347989A1B}"/>
              </a:ext>
            </a:extLst>
          </p:cNvPr>
          <p:cNvSpPr>
            <a:spLocks noGrp="1"/>
          </p:cNvSpPr>
          <p:nvPr>
            <p:ph idx="1"/>
          </p:nvPr>
        </p:nvSpPr>
        <p:spPr/>
        <p:txBody>
          <a:bodyPr/>
          <a:lstStyle/>
          <a:p>
            <a:endParaRPr lang="en-BE"/>
          </a:p>
        </p:txBody>
      </p:sp>
      <p:sp>
        <p:nvSpPr>
          <p:cNvPr id="464" name="Comparison of Biometrics Technologies"/>
          <p:cNvSpPr txBox="1">
            <a:spLocks noGrp="1"/>
          </p:cNvSpPr>
          <p:nvPr>
            <p:ph type="title"/>
          </p:nvPr>
        </p:nvSpPr>
        <p:spPr>
          <a:prstGeom prst="rect">
            <a:avLst/>
          </a:prstGeom>
        </p:spPr>
        <p:txBody>
          <a:bodyPr/>
          <a:lstStyle>
            <a:lvl1pPr>
              <a:defRPr sz="3600">
                <a:effectLst>
                  <a:outerShdw blurRad="12700" dist="25400" dir="2700000" rotWithShape="0">
                    <a:srgbClr val="CBCBCB"/>
                  </a:outerShdw>
                </a:effectLst>
              </a:defRPr>
            </a:lvl1pPr>
          </a:lstStyle>
          <a:p>
            <a:r>
              <a:rPr dirty="0"/>
              <a:t>Comparison of Biometrics Technologies</a:t>
            </a:r>
          </a:p>
        </p:txBody>
      </p:sp>
      <p:pic>
        <p:nvPicPr>
          <p:cNvPr id="465" name="image.png" descr="image.png"/>
          <p:cNvPicPr>
            <a:picLocks/>
          </p:cNvPicPr>
          <p:nvPr/>
        </p:nvPicPr>
        <p:blipFill>
          <a:blip r:embed="rId2"/>
          <a:stretch>
            <a:fillRect/>
          </a:stretch>
        </p:blipFill>
        <p:spPr>
          <a:xfrm>
            <a:off x="668192" y="1656000"/>
            <a:ext cx="10317308" cy="3966731"/>
          </a:xfrm>
          <a:prstGeom prst="rect">
            <a:avLst/>
          </a:prstGeom>
          <a:ln w="12700">
            <a:miter lim="400000"/>
          </a:ln>
        </p:spPr>
      </p:pic>
    </p:spTree>
    <p:extLst>
      <p:ext uri="{BB962C8B-B14F-4D97-AF65-F5344CB8AC3E}">
        <p14:creationId xmlns:p14="http://schemas.microsoft.com/office/powerpoint/2010/main" val="39197783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44"/>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44</a:t>
            </a:r>
          </a:p>
        </p:txBody>
      </p:sp>
      <p:sp>
        <p:nvSpPr>
          <p:cNvPr id="2" name="Content Placeholder 1">
            <a:extLst>
              <a:ext uri="{FF2B5EF4-FFF2-40B4-BE49-F238E27FC236}">
                <a16:creationId xmlns:a16="http://schemas.microsoft.com/office/drawing/2014/main" id="{409E5464-65F8-254E-8DEB-AD781D383788}"/>
              </a:ext>
            </a:extLst>
          </p:cNvPr>
          <p:cNvSpPr>
            <a:spLocks noGrp="1"/>
          </p:cNvSpPr>
          <p:nvPr>
            <p:ph idx="1"/>
          </p:nvPr>
        </p:nvSpPr>
        <p:spPr>
          <a:xfrm>
            <a:off x="576000" y="1656000"/>
            <a:ext cx="2633923" cy="4464000"/>
          </a:xfrm>
        </p:spPr>
        <p:txBody>
          <a:bodyPr>
            <a:normAutofit/>
          </a:bodyPr>
          <a:lstStyle/>
          <a:p>
            <a:r>
              <a:rPr lang="en-BE" sz="1800" dirty="0"/>
              <a:t>See also electronic  references on Toledo</a:t>
            </a:r>
          </a:p>
        </p:txBody>
      </p:sp>
      <p:sp>
        <p:nvSpPr>
          <p:cNvPr id="468" name="literature"/>
          <p:cNvSpPr txBox="1">
            <a:spLocks noGrp="1"/>
          </p:cNvSpPr>
          <p:nvPr>
            <p:ph type="title"/>
          </p:nvPr>
        </p:nvSpPr>
        <p:spPr>
          <a:prstGeom prst="rect">
            <a:avLst/>
          </a:prstGeom>
        </p:spPr>
        <p:txBody>
          <a:bodyPr/>
          <a:lstStyle>
            <a:lvl1pPr>
              <a:defRPr>
                <a:effectLst>
                  <a:outerShdw blurRad="12700" dist="25400" dir="2700000" rotWithShape="0">
                    <a:srgbClr val="CBCBCB"/>
                  </a:outerShdw>
                </a:effectLst>
              </a:defRPr>
            </a:lvl1pPr>
          </a:lstStyle>
          <a:p>
            <a:r>
              <a:t>literature</a:t>
            </a:r>
          </a:p>
        </p:txBody>
      </p:sp>
      <p:pic>
        <p:nvPicPr>
          <p:cNvPr id="470" name="image.png" descr="image.png"/>
          <p:cNvPicPr>
            <a:picLocks/>
          </p:cNvPicPr>
          <p:nvPr/>
        </p:nvPicPr>
        <p:blipFill>
          <a:blip r:embed="rId2"/>
          <a:stretch>
            <a:fillRect/>
          </a:stretch>
        </p:blipFill>
        <p:spPr>
          <a:xfrm>
            <a:off x="3209923" y="1780162"/>
            <a:ext cx="2386453" cy="4170112"/>
          </a:xfrm>
          <a:prstGeom prst="rect">
            <a:avLst/>
          </a:prstGeom>
          <a:ln w="12700">
            <a:miter lim="400000"/>
          </a:ln>
        </p:spPr>
      </p:pic>
      <p:pic>
        <p:nvPicPr>
          <p:cNvPr id="471" name="image.png" descr="image.png"/>
          <p:cNvPicPr>
            <a:picLocks/>
          </p:cNvPicPr>
          <p:nvPr/>
        </p:nvPicPr>
        <p:blipFill>
          <a:blip r:embed="rId3"/>
          <a:stretch>
            <a:fillRect/>
          </a:stretch>
        </p:blipFill>
        <p:spPr>
          <a:xfrm>
            <a:off x="8738057" y="1780162"/>
            <a:ext cx="2766283" cy="4166988"/>
          </a:xfrm>
          <a:prstGeom prst="rect">
            <a:avLst/>
          </a:prstGeom>
          <a:ln w="12700">
            <a:miter lim="400000"/>
          </a:ln>
        </p:spPr>
      </p:pic>
      <p:pic>
        <p:nvPicPr>
          <p:cNvPr id="3" name="Picture 2">
            <a:extLst>
              <a:ext uri="{FF2B5EF4-FFF2-40B4-BE49-F238E27FC236}">
                <a16:creationId xmlns:a16="http://schemas.microsoft.com/office/drawing/2014/main" id="{15E03762-16E0-664C-91C2-20EB8E04A745}"/>
              </a:ext>
            </a:extLst>
          </p:cNvPr>
          <p:cNvPicPr>
            <a:picLocks noChangeAspect="1"/>
          </p:cNvPicPr>
          <p:nvPr/>
        </p:nvPicPr>
        <p:blipFill>
          <a:blip r:embed="rId4"/>
          <a:stretch>
            <a:fillRect/>
          </a:stretch>
        </p:blipFill>
        <p:spPr>
          <a:xfrm>
            <a:off x="5843846" y="1780162"/>
            <a:ext cx="2766283" cy="4166988"/>
          </a:xfrm>
          <a:prstGeom prst="rect">
            <a:avLst/>
          </a:prstGeom>
        </p:spPr>
      </p:pic>
    </p:spTree>
    <p:extLst>
      <p:ext uri="{BB962C8B-B14F-4D97-AF65-F5344CB8AC3E}">
        <p14:creationId xmlns:p14="http://schemas.microsoft.com/office/powerpoint/2010/main" val="4088747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A4123EE-B0F5-F842-8978-37771B1141D6}"/>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006BDA95-42AB-4D40-BE77-0837F2E3197E}"/>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a:extLst>
              <a:ext uri="{FF2B5EF4-FFF2-40B4-BE49-F238E27FC236}">
                <a16:creationId xmlns:a16="http://schemas.microsoft.com/office/drawing/2014/main" id="{43EE30A0-CD46-E849-A84C-AECB92900CC1}"/>
              </a:ext>
            </a:extLst>
          </p:cNvPr>
          <p:cNvSpPr>
            <a:spLocks noGrp="1"/>
          </p:cNvSpPr>
          <p:nvPr>
            <p:ph type="title"/>
          </p:nvPr>
        </p:nvSpPr>
        <p:spPr/>
        <p:txBody>
          <a:bodyPr/>
          <a:lstStyle/>
          <a:p>
            <a:r>
              <a:rPr lang="en-GB" dirty="0"/>
              <a:t>Surveillance</a:t>
            </a:r>
            <a:endParaRPr lang="en-BE" dirty="0"/>
          </a:p>
        </p:txBody>
      </p:sp>
      <p:pic>
        <p:nvPicPr>
          <p:cNvPr id="10" name="Content Placeholder 9">
            <a:extLst>
              <a:ext uri="{FF2B5EF4-FFF2-40B4-BE49-F238E27FC236}">
                <a16:creationId xmlns:a16="http://schemas.microsoft.com/office/drawing/2014/main" id="{C0DECEC1-FC58-304E-912B-85F054B5932A}"/>
              </a:ext>
            </a:extLst>
          </p:cNvPr>
          <p:cNvPicPr>
            <a:picLocks noGrp="1" noChangeAspect="1"/>
          </p:cNvPicPr>
          <p:nvPr>
            <p:ph idx="1"/>
          </p:nvPr>
        </p:nvPicPr>
        <p:blipFill>
          <a:blip r:embed="rId2"/>
          <a:stretch>
            <a:fillRect/>
          </a:stretch>
        </p:blipFill>
        <p:spPr>
          <a:xfrm>
            <a:off x="1459778" y="1459743"/>
            <a:ext cx="9147643" cy="4464050"/>
          </a:xfrm>
        </p:spPr>
      </p:pic>
      <p:sp>
        <p:nvSpPr>
          <p:cNvPr id="11" name="Rectangle 10">
            <a:extLst>
              <a:ext uri="{FF2B5EF4-FFF2-40B4-BE49-F238E27FC236}">
                <a16:creationId xmlns:a16="http://schemas.microsoft.com/office/drawing/2014/main" id="{E475E346-BE60-6047-9446-53C48BF2B3E3}"/>
              </a:ext>
            </a:extLst>
          </p:cNvPr>
          <p:cNvSpPr/>
          <p:nvPr/>
        </p:nvSpPr>
        <p:spPr>
          <a:xfrm>
            <a:off x="1774206" y="6395500"/>
            <a:ext cx="8035332" cy="276999"/>
          </a:xfrm>
          <a:prstGeom prst="rect">
            <a:avLst/>
          </a:prstGeom>
        </p:spPr>
        <p:txBody>
          <a:bodyPr wrap="square">
            <a:spAutoFit/>
          </a:bodyPr>
          <a:lstStyle/>
          <a:p>
            <a:r>
              <a:rPr lang="en-BE" sz="1200" dirty="0"/>
              <a:t>https://www.comparitech.com/vpn-privacy/the-worlds-most-surveilled-cities/</a:t>
            </a:r>
          </a:p>
        </p:txBody>
      </p:sp>
    </p:spTree>
    <p:extLst>
      <p:ext uri="{BB962C8B-B14F-4D97-AF65-F5344CB8AC3E}">
        <p14:creationId xmlns:p14="http://schemas.microsoft.com/office/powerpoint/2010/main" val="10756012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E6C7CB-36DB-7F4B-823F-A65E3B322EEB}"/>
              </a:ext>
            </a:extLst>
          </p:cNvPr>
          <p:cNvPicPr>
            <a:picLocks noGrp="1" noChangeAspect="1"/>
          </p:cNvPicPr>
          <p:nvPr>
            <p:ph idx="1"/>
          </p:nvPr>
        </p:nvPicPr>
        <p:blipFill>
          <a:blip r:embed="rId2"/>
          <a:stretch>
            <a:fillRect/>
          </a:stretch>
        </p:blipFill>
        <p:spPr>
          <a:xfrm>
            <a:off x="3940157" y="1777918"/>
            <a:ext cx="3505200" cy="2006600"/>
          </a:xfrm>
          <a:prstGeom prst="rect">
            <a:avLst/>
          </a:prstGeom>
        </p:spPr>
      </p:pic>
      <p:sp>
        <p:nvSpPr>
          <p:cNvPr id="3" name="Footer Placeholder 2">
            <a:extLst>
              <a:ext uri="{FF2B5EF4-FFF2-40B4-BE49-F238E27FC236}">
                <a16:creationId xmlns:a16="http://schemas.microsoft.com/office/drawing/2014/main" id="{7B2D90D2-8623-564F-8A7B-18013309206E}"/>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0F2B509E-8585-1C4D-BD5C-F3F26841CC2E}"/>
              </a:ext>
            </a:extLst>
          </p:cNvPr>
          <p:cNvSpPr>
            <a:spLocks noGrp="1"/>
          </p:cNvSpPr>
          <p:nvPr>
            <p:ph type="sldNum" sz="quarter" idx="12"/>
          </p:nvPr>
        </p:nvSpPr>
        <p:spPr/>
        <p:txBody>
          <a:bodyPr/>
          <a:lstStyle/>
          <a:p>
            <a:fld id="{0A297500-7527-634B-90F4-69D0994C32B4}" type="slidenum">
              <a:rPr lang="nl-NL" smtClean="0"/>
              <a:t>110</a:t>
            </a:fld>
            <a:endParaRPr lang="nl-NL"/>
          </a:p>
        </p:txBody>
      </p:sp>
      <p:sp>
        <p:nvSpPr>
          <p:cNvPr id="5" name="Title 4">
            <a:extLst>
              <a:ext uri="{FF2B5EF4-FFF2-40B4-BE49-F238E27FC236}">
                <a16:creationId xmlns:a16="http://schemas.microsoft.com/office/drawing/2014/main" id="{EAD61E85-E2F4-DF42-81F4-86AC67C98990}"/>
              </a:ext>
            </a:extLst>
          </p:cNvPr>
          <p:cNvSpPr>
            <a:spLocks noGrp="1"/>
          </p:cNvSpPr>
          <p:nvPr>
            <p:ph type="title"/>
          </p:nvPr>
        </p:nvSpPr>
        <p:spPr/>
        <p:txBody>
          <a:bodyPr/>
          <a:lstStyle/>
          <a:p>
            <a:r>
              <a:rPr lang="en-BE" dirty="0"/>
              <a:t>Biometrics on the silver screen</a:t>
            </a:r>
          </a:p>
        </p:txBody>
      </p:sp>
      <p:sp>
        <p:nvSpPr>
          <p:cNvPr id="7" name="Rectangle 6">
            <a:extLst>
              <a:ext uri="{FF2B5EF4-FFF2-40B4-BE49-F238E27FC236}">
                <a16:creationId xmlns:a16="http://schemas.microsoft.com/office/drawing/2014/main" id="{88B9326B-58D5-4140-A165-698C26EB60BB}"/>
              </a:ext>
            </a:extLst>
          </p:cNvPr>
          <p:cNvSpPr/>
          <p:nvPr/>
        </p:nvSpPr>
        <p:spPr>
          <a:xfrm>
            <a:off x="878065" y="4091073"/>
            <a:ext cx="10030270" cy="923330"/>
          </a:xfrm>
          <a:prstGeom prst="rect">
            <a:avLst/>
          </a:prstGeom>
        </p:spPr>
        <p:txBody>
          <a:bodyPr wrap="square">
            <a:spAutoFit/>
          </a:bodyPr>
          <a:lstStyle/>
          <a:p>
            <a:r>
              <a:rPr lang="en-GB" dirty="0">
                <a:solidFill>
                  <a:srgbClr val="0E0500"/>
                </a:solidFill>
                <a:latin typeface="ff-din-web-pro"/>
              </a:rPr>
              <a:t>From facial recognition to DNA identification, </a:t>
            </a:r>
            <a:r>
              <a:rPr lang="en-GB" u="sng" dirty="0">
                <a:solidFill>
                  <a:srgbClr val="000000"/>
                </a:solidFill>
                <a:latin typeface="ff-din-web-pro"/>
                <a:hlinkClick r:id="rId3"/>
              </a:rPr>
              <a:t>biometric technology</a:t>
            </a:r>
            <a:r>
              <a:rPr lang="en-GB" u="sng" dirty="0">
                <a:solidFill>
                  <a:srgbClr val="000000"/>
                </a:solidFill>
                <a:latin typeface="ff-din-web-pro"/>
              </a:rPr>
              <a:t> </a:t>
            </a:r>
            <a:r>
              <a:rPr lang="en-GB" dirty="0">
                <a:solidFill>
                  <a:srgbClr val="0E0500"/>
                </a:solidFill>
                <a:latin typeface="ff-din-web-pro"/>
              </a:rPr>
              <a:t>has been appearing in movies since the 1960s. </a:t>
            </a:r>
            <a:r>
              <a:rPr lang="en-GB" dirty="0">
                <a:solidFill>
                  <a:srgbClr val="0E0500"/>
                </a:solidFill>
                <a:latin typeface="ff-din-web-pro"/>
                <a:hlinkClick r:id="rId4"/>
              </a:rPr>
              <a:t>This infographic </a:t>
            </a:r>
            <a:r>
              <a:rPr lang="en-GB" dirty="0">
                <a:solidFill>
                  <a:srgbClr val="0E0500"/>
                </a:solidFill>
                <a:latin typeface="ff-din-web-pro"/>
              </a:rPr>
              <a:t>takes a look at just some examples of how biometrics have been used in films and explores the fact behind the fiction.</a:t>
            </a:r>
            <a:endParaRPr lang="en-BE" dirty="0"/>
          </a:p>
        </p:txBody>
      </p:sp>
    </p:spTree>
    <p:extLst>
      <p:ext uri="{BB962C8B-B14F-4D97-AF65-F5344CB8AC3E}">
        <p14:creationId xmlns:p14="http://schemas.microsoft.com/office/powerpoint/2010/main" val="31214408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46"/>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46</a:t>
            </a:r>
          </a:p>
        </p:txBody>
      </p:sp>
      <p:sp>
        <p:nvSpPr>
          <p:cNvPr id="481" name="PART I BACKGROUND…"/>
          <p:cNvSpPr txBox="1">
            <a:spLocks noGrp="1"/>
          </p:cNvSpPr>
          <p:nvPr>
            <p:ph idx="1"/>
          </p:nvPr>
        </p:nvSpPr>
        <p:spPr>
          <a:prstGeom prst="rect">
            <a:avLst/>
          </a:prstGeom>
        </p:spPr>
        <p:txBody>
          <a:bodyPr>
            <a:normAutofit/>
          </a:bodyPr>
          <a:lstStyle/>
          <a:p>
            <a:pPr marL="41275" indent="0">
              <a:lnSpc>
                <a:spcPct val="80000"/>
              </a:lnSpc>
              <a:buClr>
                <a:srgbClr val="000000"/>
              </a:buClr>
              <a:buSzPct val="125000"/>
              <a:buNone/>
              <a:defRPr sz="2000"/>
            </a:pPr>
            <a:r>
              <a:rPr sz="2000" dirty="0"/>
              <a:t>PART I BACKGROUND </a:t>
            </a:r>
          </a:p>
          <a:p>
            <a:pPr marL="784225" lvl="1" indent="-285750">
              <a:lnSpc>
                <a:spcPct val="80000"/>
              </a:lnSpc>
              <a:buClr>
                <a:srgbClr val="000000"/>
              </a:buClr>
              <a:buSzPct val="125000"/>
              <a:defRPr sz="1800"/>
            </a:pPr>
            <a:r>
              <a:rPr sz="2000" dirty="0"/>
              <a:t>Introduction  </a:t>
            </a:r>
          </a:p>
          <a:p>
            <a:pPr marL="784225" lvl="1" indent="-285750">
              <a:lnSpc>
                <a:spcPct val="80000"/>
              </a:lnSpc>
              <a:buClr>
                <a:srgbClr val="000000"/>
              </a:buClr>
              <a:buSzPct val="125000"/>
              <a:defRPr sz="1800"/>
            </a:pPr>
            <a:r>
              <a:rPr sz="2000" dirty="0"/>
              <a:t>Basic pattern recognition aspects</a:t>
            </a:r>
            <a:endParaRPr lang="en-US" sz="2000" dirty="0"/>
          </a:p>
          <a:p>
            <a:pPr marL="41275" indent="0">
              <a:lnSpc>
                <a:spcPct val="80000"/>
              </a:lnSpc>
              <a:buClr>
                <a:srgbClr val="000000"/>
              </a:buClr>
              <a:buSzPct val="125000"/>
              <a:buNone/>
              <a:defRPr sz="1800"/>
            </a:pPr>
            <a:r>
              <a:rPr sz="2000" dirty="0"/>
              <a:t>Part II APPLICATIONS</a:t>
            </a:r>
          </a:p>
          <a:p>
            <a:pPr marL="784225" lvl="1" indent="-285750">
              <a:lnSpc>
                <a:spcPct val="80000"/>
              </a:lnSpc>
              <a:buClr>
                <a:srgbClr val="000000"/>
              </a:buClr>
              <a:buSzPct val="125000"/>
              <a:defRPr sz="1800"/>
            </a:pPr>
            <a:r>
              <a:rPr sz="2000" dirty="0"/>
              <a:t>fingerprints</a:t>
            </a:r>
          </a:p>
          <a:p>
            <a:pPr marL="784225" lvl="1" indent="-285750">
              <a:lnSpc>
                <a:spcPct val="80000"/>
              </a:lnSpc>
              <a:buClr>
                <a:srgbClr val="000000"/>
              </a:buClr>
              <a:buSzPct val="125000"/>
              <a:defRPr sz="1800"/>
            </a:pPr>
            <a:r>
              <a:rPr sz="2000" dirty="0"/>
              <a:t>facial recognition</a:t>
            </a:r>
          </a:p>
          <a:p>
            <a:pPr marL="784225" lvl="1" indent="-285750">
              <a:lnSpc>
                <a:spcPct val="80000"/>
              </a:lnSpc>
              <a:buClr>
                <a:srgbClr val="000000"/>
              </a:buClr>
              <a:buSzPct val="125000"/>
              <a:defRPr sz="1800"/>
            </a:pPr>
            <a:r>
              <a:rPr sz="2000" dirty="0"/>
              <a:t>iris scanning </a:t>
            </a:r>
          </a:p>
          <a:p>
            <a:pPr marL="784225" lvl="1" indent="-285750">
              <a:lnSpc>
                <a:spcPct val="80000"/>
              </a:lnSpc>
              <a:buClr>
                <a:srgbClr val="000000"/>
              </a:buClr>
              <a:buSzPct val="125000"/>
              <a:defRPr sz="1800"/>
            </a:pPr>
            <a:r>
              <a:rPr sz="2000" dirty="0"/>
              <a:t>retina scanning </a:t>
            </a:r>
          </a:p>
          <a:p>
            <a:pPr marL="784225" lvl="1" indent="-285750">
              <a:lnSpc>
                <a:spcPct val="80000"/>
              </a:lnSpc>
              <a:buClr>
                <a:srgbClr val="000000"/>
              </a:buClr>
              <a:buSzPct val="125000"/>
              <a:defRPr sz="1800"/>
            </a:pPr>
            <a:r>
              <a:rPr sz="2000" dirty="0"/>
              <a:t>hand geometry</a:t>
            </a:r>
          </a:p>
          <a:p>
            <a:pPr marL="784225" lvl="1" indent="-285750">
              <a:lnSpc>
                <a:spcPct val="80000"/>
              </a:lnSpc>
              <a:buClr>
                <a:srgbClr val="000000"/>
              </a:buClr>
              <a:buSzPct val="125000"/>
              <a:defRPr sz="1800"/>
            </a:pPr>
            <a:r>
              <a:rPr sz="2000" dirty="0"/>
              <a:t>voice verification</a:t>
            </a:r>
          </a:p>
          <a:p>
            <a:pPr marL="784225" lvl="1" indent="-285750">
              <a:lnSpc>
                <a:spcPct val="80000"/>
              </a:lnSpc>
              <a:buClr>
                <a:srgbClr val="000000"/>
              </a:buClr>
              <a:buSzPct val="125000"/>
              <a:defRPr sz="1800"/>
            </a:pPr>
            <a:r>
              <a:rPr sz="2000" dirty="0"/>
              <a:t>signature verification</a:t>
            </a:r>
          </a:p>
          <a:p>
            <a:pPr marL="784225" lvl="1" indent="-285750">
              <a:lnSpc>
                <a:spcPct val="80000"/>
              </a:lnSpc>
              <a:buClr>
                <a:srgbClr val="000000"/>
              </a:buClr>
              <a:buSzPct val="125000"/>
              <a:defRPr sz="1800"/>
            </a:pPr>
            <a:r>
              <a:rPr sz="2000" dirty="0"/>
              <a:t>Others (ear biometrics)</a:t>
            </a:r>
            <a:endParaRPr lang="en-US" sz="2000" dirty="0"/>
          </a:p>
          <a:p>
            <a:pPr marL="784225" lvl="1" indent="-285750">
              <a:lnSpc>
                <a:spcPct val="80000"/>
              </a:lnSpc>
              <a:buClr>
                <a:srgbClr val="000000"/>
              </a:buClr>
              <a:buSzPct val="125000"/>
              <a:defRPr sz="1800"/>
            </a:pPr>
            <a:r>
              <a:rPr lang="en-GB" sz="2000" dirty="0"/>
              <a:t>M</a:t>
            </a:r>
            <a:r>
              <a:rPr lang="en-BE" sz="2000" dirty="0"/>
              <a:t>ultimodal biometrics</a:t>
            </a:r>
            <a:endParaRPr sz="2000" dirty="0"/>
          </a:p>
          <a:p>
            <a:pPr marL="41275" indent="0">
              <a:lnSpc>
                <a:spcPct val="80000"/>
              </a:lnSpc>
              <a:spcBef>
                <a:spcPts val="500"/>
              </a:spcBef>
              <a:buClr>
                <a:srgbClr val="000000"/>
              </a:buClr>
              <a:buSzPct val="125000"/>
              <a:buNone/>
              <a:defRPr sz="2000"/>
            </a:pPr>
            <a:r>
              <a:rPr lang="en-US" sz="2000" dirty="0"/>
              <a:t>Part III </a:t>
            </a:r>
            <a:r>
              <a:rPr sz="2000" dirty="0"/>
              <a:t>Implementation and security issues</a:t>
            </a:r>
          </a:p>
        </p:txBody>
      </p:sp>
      <p:pic>
        <p:nvPicPr>
          <p:cNvPr id="12" name="Content Placeholder 11">
            <a:extLst>
              <a:ext uri="{FF2B5EF4-FFF2-40B4-BE49-F238E27FC236}">
                <a16:creationId xmlns:a16="http://schemas.microsoft.com/office/drawing/2014/main" id="{F5D4BF4C-5E5E-3446-B574-65E506774C90}"/>
              </a:ext>
            </a:extLst>
          </p:cNvPr>
          <p:cNvPicPr>
            <a:picLocks noGrp="1" noChangeAspect="1"/>
          </p:cNvPicPr>
          <p:nvPr>
            <p:ph sz="quarter" idx="13"/>
          </p:nvPr>
        </p:nvPicPr>
        <p:blipFill>
          <a:blip r:embed="rId2"/>
          <a:stretch>
            <a:fillRect/>
          </a:stretch>
        </p:blipFill>
        <p:spPr>
          <a:xfrm>
            <a:off x="6216650" y="2226042"/>
            <a:ext cx="5400675" cy="3323492"/>
          </a:xfrm>
        </p:spPr>
      </p:pic>
      <p:sp>
        <p:nvSpPr>
          <p:cNvPr id="13" name="Title 12">
            <a:extLst>
              <a:ext uri="{FF2B5EF4-FFF2-40B4-BE49-F238E27FC236}">
                <a16:creationId xmlns:a16="http://schemas.microsoft.com/office/drawing/2014/main" id="{39CEA6A2-5DBB-9B43-B8A5-4E90AC934295}"/>
              </a:ext>
            </a:extLst>
          </p:cNvPr>
          <p:cNvSpPr>
            <a:spLocks noGrp="1"/>
          </p:cNvSpPr>
          <p:nvPr>
            <p:ph type="title"/>
          </p:nvPr>
        </p:nvSpPr>
        <p:spPr/>
        <p:txBody>
          <a:bodyPr/>
          <a:lstStyle/>
          <a:p>
            <a:r>
              <a:rPr lang="en-BE" dirty="0"/>
              <a:t>Biometrics Syllabus</a:t>
            </a:r>
          </a:p>
        </p:txBody>
      </p:sp>
    </p:spTree>
    <p:extLst>
      <p:ext uri="{BB962C8B-B14F-4D97-AF65-F5344CB8AC3E}">
        <p14:creationId xmlns:p14="http://schemas.microsoft.com/office/powerpoint/2010/main" val="10492843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EDA594-43C4-664A-ADC7-1BBF7AB248E6}"/>
              </a:ext>
            </a:extLst>
          </p:cNvPr>
          <p:cNvSpPr>
            <a:spLocks noGrp="1"/>
          </p:cNvSpPr>
          <p:nvPr>
            <p:ph idx="1"/>
          </p:nvPr>
        </p:nvSpPr>
        <p:spPr/>
        <p:txBody>
          <a:bodyPr/>
          <a:lstStyle/>
          <a:p>
            <a:r>
              <a:rPr lang="en-BE" dirty="0"/>
              <a:t>Assignment based (tentative schedule)</a:t>
            </a:r>
          </a:p>
          <a:p>
            <a:pPr marL="457200" lvl="1" indent="0">
              <a:buNone/>
            </a:pPr>
            <a:r>
              <a:rPr lang="en-BE" dirty="0"/>
              <a:t>0. Intro (not-graded)</a:t>
            </a:r>
          </a:p>
          <a:p>
            <a:pPr marL="914400" lvl="2" indent="0">
              <a:buNone/>
            </a:pPr>
            <a:r>
              <a:rPr lang="en-BE" dirty="0"/>
              <a:t>installation of Python and OpenCV</a:t>
            </a:r>
          </a:p>
          <a:p>
            <a:pPr marL="914400" lvl="2" indent="0">
              <a:buNone/>
            </a:pPr>
            <a:r>
              <a:rPr lang="en-GB" dirty="0"/>
              <a:t>U</a:t>
            </a:r>
            <a:r>
              <a:rPr lang="en-BE" dirty="0"/>
              <a:t>se of Jupyter Lab (Notebooks)</a:t>
            </a:r>
          </a:p>
          <a:p>
            <a:pPr marL="457200" lvl="1" indent="0">
              <a:buNone/>
            </a:pPr>
            <a:r>
              <a:rPr lang="en-BE" dirty="0"/>
              <a:t>1. Setting up a verification and identification scenario (graded)</a:t>
            </a:r>
          </a:p>
          <a:p>
            <a:pPr marL="457200" lvl="1" indent="0">
              <a:buNone/>
            </a:pPr>
            <a:r>
              <a:rPr lang="en-BE" dirty="0"/>
              <a:t>2. Minutiae-based fingerprint recognition (graded)</a:t>
            </a:r>
          </a:p>
          <a:p>
            <a:pPr marL="457200" lvl="1" indent="0">
              <a:buNone/>
            </a:pPr>
            <a:r>
              <a:rPr lang="en-BE" dirty="0"/>
              <a:t>3. Face Recognition using PCA/LDA/LBP (graded)</a:t>
            </a:r>
          </a:p>
          <a:p>
            <a:pPr marL="457200" lvl="1" indent="0">
              <a:buNone/>
            </a:pPr>
            <a:r>
              <a:rPr lang="en-BE" dirty="0"/>
              <a:t>4. Face Detection using CV and DL(graded)</a:t>
            </a:r>
          </a:p>
          <a:p>
            <a:pPr marL="457200" lvl="1" indent="0">
              <a:buNone/>
            </a:pPr>
            <a:r>
              <a:rPr lang="en-BE" dirty="0"/>
              <a:t>5. Face Recognition using DL (graded)</a:t>
            </a:r>
          </a:p>
          <a:p>
            <a:r>
              <a:rPr lang="en-BE" dirty="0"/>
              <a:t>Submit Jupyter Notebooks (mixing code and text) to present at examination</a:t>
            </a:r>
          </a:p>
        </p:txBody>
      </p:sp>
      <p:sp>
        <p:nvSpPr>
          <p:cNvPr id="3" name="Footer Placeholder 2">
            <a:extLst>
              <a:ext uri="{FF2B5EF4-FFF2-40B4-BE49-F238E27FC236}">
                <a16:creationId xmlns:a16="http://schemas.microsoft.com/office/drawing/2014/main" id="{A90B0F39-A402-7D42-871C-74FC45EF8E6F}"/>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BB52EF5-5495-5F41-ACBE-F9864F9FBE18}"/>
              </a:ext>
            </a:extLst>
          </p:cNvPr>
          <p:cNvSpPr>
            <a:spLocks noGrp="1"/>
          </p:cNvSpPr>
          <p:nvPr>
            <p:ph type="sldNum" sz="quarter" idx="12"/>
          </p:nvPr>
        </p:nvSpPr>
        <p:spPr/>
        <p:txBody>
          <a:bodyPr/>
          <a:lstStyle/>
          <a:p>
            <a:fld id="{0A297500-7527-634B-90F4-69D0994C32B4}" type="slidenum">
              <a:rPr lang="nl-NL" smtClean="0"/>
              <a:t>112</a:t>
            </a:fld>
            <a:endParaRPr lang="nl-NL"/>
          </a:p>
        </p:txBody>
      </p:sp>
      <p:sp>
        <p:nvSpPr>
          <p:cNvPr id="5" name="Title 4">
            <a:extLst>
              <a:ext uri="{FF2B5EF4-FFF2-40B4-BE49-F238E27FC236}">
                <a16:creationId xmlns:a16="http://schemas.microsoft.com/office/drawing/2014/main" id="{711DB07E-8CF7-3747-B32E-686A16D81355}"/>
              </a:ext>
            </a:extLst>
          </p:cNvPr>
          <p:cNvSpPr>
            <a:spLocks noGrp="1"/>
          </p:cNvSpPr>
          <p:nvPr>
            <p:ph type="title"/>
          </p:nvPr>
        </p:nvSpPr>
        <p:spPr/>
        <p:txBody>
          <a:bodyPr/>
          <a:lstStyle/>
          <a:p>
            <a:r>
              <a:rPr lang="en-US" dirty="0"/>
              <a:t>Biometrics </a:t>
            </a:r>
            <a:r>
              <a:rPr lang="en-BE" dirty="0"/>
              <a:t>evaluation</a:t>
            </a:r>
          </a:p>
        </p:txBody>
      </p:sp>
    </p:spTree>
    <p:extLst>
      <p:ext uri="{BB962C8B-B14F-4D97-AF65-F5344CB8AC3E}">
        <p14:creationId xmlns:p14="http://schemas.microsoft.com/office/powerpoint/2010/main" val="270662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8E8EC90-A8E5-FB41-9A53-135F57F6C395}"/>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176C0E0D-52EC-E848-A461-096C8D81257A}"/>
              </a:ext>
            </a:extLst>
          </p:cNvPr>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a:extLst>
              <a:ext uri="{FF2B5EF4-FFF2-40B4-BE49-F238E27FC236}">
                <a16:creationId xmlns:a16="http://schemas.microsoft.com/office/drawing/2014/main" id="{9055C4DD-A2B3-A84E-9A3B-BA1E23EC43E9}"/>
              </a:ext>
            </a:extLst>
          </p:cNvPr>
          <p:cNvSpPr>
            <a:spLocks noGrp="1"/>
          </p:cNvSpPr>
          <p:nvPr>
            <p:ph type="title"/>
          </p:nvPr>
        </p:nvSpPr>
        <p:spPr/>
        <p:txBody>
          <a:bodyPr/>
          <a:lstStyle/>
          <a:p>
            <a:r>
              <a:rPr lang="en-BE" dirty="0"/>
              <a:t>The 20 most-surveilled cities in the world</a:t>
            </a:r>
          </a:p>
        </p:txBody>
      </p:sp>
      <p:sp>
        <p:nvSpPr>
          <p:cNvPr id="8" name="Content Placeholder 7">
            <a:extLst>
              <a:ext uri="{FF2B5EF4-FFF2-40B4-BE49-F238E27FC236}">
                <a16:creationId xmlns:a16="http://schemas.microsoft.com/office/drawing/2014/main" id="{3F40860C-1A3B-5740-B2E1-5FA44E858C0E}"/>
              </a:ext>
            </a:extLst>
          </p:cNvPr>
          <p:cNvSpPr>
            <a:spLocks noGrp="1"/>
          </p:cNvSpPr>
          <p:nvPr>
            <p:ph idx="1"/>
          </p:nvPr>
        </p:nvSpPr>
        <p:spPr/>
        <p:txBody>
          <a:bodyPr>
            <a:normAutofit fontScale="55000" lnSpcReduction="20000"/>
          </a:bodyPr>
          <a:lstStyle/>
          <a:p>
            <a:pPr marL="0" indent="0">
              <a:buNone/>
            </a:pPr>
            <a:r>
              <a:rPr lang="en-GB" b="1" dirty="0"/>
              <a:t>1. Chongqing, </a:t>
            </a:r>
            <a:r>
              <a:rPr lang="en-GB" b="1" dirty="0">
                <a:solidFill>
                  <a:srgbClr val="FF0000"/>
                </a:solidFill>
              </a:rPr>
              <a:t>China</a:t>
            </a:r>
            <a:r>
              <a:rPr lang="en-GB" dirty="0"/>
              <a:t> – </a:t>
            </a:r>
            <a:r>
              <a:rPr lang="en-GB" dirty="0">
                <a:solidFill>
                  <a:srgbClr val="FF0000"/>
                </a:solidFill>
              </a:rPr>
              <a:t>2,579,890 cameras </a:t>
            </a:r>
            <a:r>
              <a:rPr lang="en-GB" dirty="0"/>
              <a:t>for 15,354,067 people = </a:t>
            </a:r>
            <a:r>
              <a:rPr lang="en-GB" dirty="0">
                <a:solidFill>
                  <a:srgbClr val="FF0000"/>
                </a:solidFill>
              </a:rPr>
              <a:t>168.03 cameras per 1,000 people</a:t>
            </a:r>
          </a:p>
          <a:p>
            <a:pPr marL="0" indent="0">
              <a:buNone/>
            </a:pPr>
            <a:r>
              <a:rPr lang="en-GB" b="1" dirty="0"/>
              <a:t>… (China)</a:t>
            </a:r>
          </a:p>
          <a:p>
            <a:pPr marL="0" indent="0">
              <a:buNone/>
            </a:pPr>
            <a:r>
              <a:rPr lang="en-GB" b="1" dirty="0"/>
              <a:t>6. London, England (</a:t>
            </a:r>
            <a:r>
              <a:rPr lang="en-GB" b="1" dirty="0">
                <a:solidFill>
                  <a:srgbClr val="FF0000"/>
                </a:solidFill>
              </a:rPr>
              <a:t>UK</a:t>
            </a:r>
            <a:r>
              <a:rPr lang="en-GB" b="1" dirty="0"/>
              <a:t>)</a:t>
            </a:r>
            <a:r>
              <a:rPr lang="en-GB" dirty="0"/>
              <a:t> – 627,707 cameras for 9,176,530 people = 68.40 cameras per 1,000 people</a:t>
            </a:r>
          </a:p>
          <a:p>
            <a:pPr marL="0" indent="0">
              <a:buNone/>
            </a:pPr>
            <a:r>
              <a:rPr lang="en-GB" dirty="0"/>
              <a:t>… </a:t>
            </a:r>
            <a:r>
              <a:rPr lang="en-GB" b="1" dirty="0"/>
              <a:t>(China)</a:t>
            </a:r>
          </a:p>
          <a:p>
            <a:pPr marL="0" indent="0">
              <a:buNone/>
            </a:pPr>
            <a:r>
              <a:rPr lang="en-GB" b="1" dirty="0"/>
              <a:t>10. Atlanta, Georgia (</a:t>
            </a:r>
            <a:r>
              <a:rPr lang="en-GB" b="1" dirty="0">
                <a:solidFill>
                  <a:srgbClr val="FF0000"/>
                </a:solidFill>
              </a:rPr>
              <a:t>US</a:t>
            </a:r>
            <a:r>
              <a:rPr lang="en-GB" b="1" dirty="0"/>
              <a:t>)</a:t>
            </a:r>
            <a:r>
              <a:rPr lang="en-GB" dirty="0"/>
              <a:t> – 7,800 cameras for 501,178 people = 15.56 cameras per 1,000 people</a:t>
            </a:r>
          </a:p>
          <a:p>
            <a:pPr marL="0" indent="0">
              <a:buNone/>
            </a:pPr>
            <a:r>
              <a:rPr lang="en-GB" b="1" dirty="0"/>
              <a:t>11. Singapore</a:t>
            </a:r>
            <a:r>
              <a:rPr lang="en-GB" dirty="0"/>
              <a:t> – 86,000 cameras for 5,638,676 people = 15.25 cameras per 1,000 people</a:t>
            </a:r>
          </a:p>
          <a:p>
            <a:pPr marL="0" indent="0">
              <a:buNone/>
            </a:pPr>
            <a:r>
              <a:rPr lang="en-GB" b="1" dirty="0"/>
              <a:t>12. Abu Dhabi, </a:t>
            </a:r>
            <a:r>
              <a:rPr lang="en-GB" b="1" dirty="0">
                <a:solidFill>
                  <a:srgbClr val="FF0000"/>
                </a:solidFill>
              </a:rPr>
              <a:t>UAE</a:t>
            </a:r>
            <a:r>
              <a:rPr lang="en-GB" dirty="0"/>
              <a:t> – 20,000 cameras for 1,452,057 people = 13.77 cameras per 1,000 people</a:t>
            </a:r>
          </a:p>
          <a:p>
            <a:pPr marL="0" indent="0">
              <a:buNone/>
            </a:pPr>
            <a:r>
              <a:rPr lang="en-GB" b="1" dirty="0"/>
              <a:t>13. Chicago, Illinois (US)</a:t>
            </a:r>
            <a:r>
              <a:rPr lang="en-GB" dirty="0"/>
              <a:t> – 35,000 cameras for 2,679,044 people = 13.06 cameras per 1,000 people</a:t>
            </a:r>
          </a:p>
          <a:p>
            <a:pPr marL="0" indent="0">
              <a:buNone/>
            </a:pPr>
            <a:r>
              <a:rPr lang="en-GB" b="1" dirty="0"/>
              <a:t>14. Urumqi, China</a:t>
            </a:r>
            <a:r>
              <a:rPr lang="en-GB" dirty="0"/>
              <a:t> – 43,394 cameras for 3,500,000 people = 12.40 cameras per 1,000 people</a:t>
            </a:r>
          </a:p>
          <a:p>
            <a:pPr marL="0" indent="0">
              <a:buNone/>
            </a:pPr>
            <a:r>
              <a:rPr lang="en-GB" b="1" dirty="0"/>
              <a:t>15. Sydney, Australia</a:t>
            </a:r>
            <a:r>
              <a:rPr lang="en-GB" dirty="0"/>
              <a:t> – 60,000 cameras for 4,859,432 people = 12.35 cameras per 1,000 people</a:t>
            </a:r>
          </a:p>
          <a:p>
            <a:pPr marL="0" indent="0">
              <a:buNone/>
            </a:pPr>
            <a:r>
              <a:rPr lang="en-GB" b="1" dirty="0"/>
              <a:t>16. Baghdad, Iraq</a:t>
            </a:r>
            <a:r>
              <a:rPr lang="en-GB" dirty="0"/>
              <a:t> – 120,000 cameras for 9,760,000 people = 12.30 cameras per 1,000 people</a:t>
            </a:r>
          </a:p>
          <a:p>
            <a:pPr marL="0" indent="0">
              <a:buNone/>
            </a:pPr>
            <a:r>
              <a:rPr lang="en-GB" b="1" dirty="0"/>
              <a:t>17. Dubai, UAE</a:t>
            </a:r>
            <a:r>
              <a:rPr lang="en-GB" dirty="0"/>
              <a:t> – 35,000 cameras for 2,883,079 people = 12.14 cameras per 1,000 people</a:t>
            </a:r>
          </a:p>
          <a:p>
            <a:pPr marL="0" indent="0">
              <a:buNone/>
            </a:pPr>
            <a:r>
              <a:rPr lang="en-GB" b="1" dirty="0"/>
              <a:t>18. Moscow, Russia</a:t>
            </a:r>
            <a:r>
              <a:rPr lang="en-GB" dirty="0"/>
              <a:t> – 146,000 cameras for 12,476,171 people = 11.70 cameras per 1,000 people</a:t>
            </a:r>
          </a:p>
          <a:p>
            <a:pPr marL="0" indent="0">
              <a:buNone/>
            </a:pPr>
            <a:r>
              <a:rPr lang="en-GB" b="1" dirty="0"/>
              <a:t>19. Berlin, Germany</a:t>
            </a:r>
            <a:r>
              <a:rPr lang="en-GB" dirty="0"/>
              <a:t> – 39,765 cameras for 3,556,792 people = 11.18 cameras per 1,000 people</a:t>
            </a:r>
          </a:p>
          <a:p>
            <a:pPr marL="0" indent="0">
              <a:buNone/>
            </a:pPr>
            <a:r>
              <a:rPr lang="en-GB" b="1" dirty="0"/>
              <a:t>20. New Delhi, India</a:t>
            </a:r>
            <a:r>
              <a:rPr lang="en-GB" dirty="0"/>
              <a:t> – 179,000 cameras for 18,600,000 people = 9.62 cameras per 1,000 people</a:t>
            </a:r>
          </a:p>
          <a:p>
            <a:pPr marL="0" indent="0">
              <a:buNone/>
            </a:pPr>
            <a:endParaRPr lang="en-GB" dirty="0"/>
          </a:p>
          <a:p>
            <a:pPr marL="0" indent="0">
              <a:buNone/>
            </a:pPr>
            <a:endParaRPr lang="en-BE" dirty="0"/>
          </a:p>
        </p:txBody>
      </p:sp>
    </p:spTree>
    <p:extLst>
      <p:ext uri="{BB962C8B-B14F-4D97-AF65-F5344CB8AC3E}">
        <p14:creationId xmlns:p14="http://schemas.microsoft.com/office/powerpoint/2010/main" val="590048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 name="Surveillance"/>
          <p:cNvSpPr txBox="1">
            <a:spLocks noGrp="1"/>
          </p:cNvSpPr>
          <p:nvPr>
            <p:ph type="title"/>
          </p:nvPr>
        </p:nvSpPr>
        <p:spPr>
          <a:prstGeom prst="rect">
            <a:avLst/>
          </a:prstGeom>
        </p:spPr>
        <p:txBody>
          <a:bodyPr/>
          <a:lstStyle/>
          <a:p>
            <a:r>
              <a:rPr dirty="0"/>
              <a:t>Surveillance</a:t>
            </a:r>
          </a:p>
        </p:txBody>
      </p:sp>
      <p:sp>
        <p:nvSpPr>
          <p:cNvPr id="210" name="Body"/>
          <p:cNvSpPr txBox="1">
            <a:spLocks noGrp="1"/>
          </p:cNvSpPr>
          <p:nvPr>
            <p:ph type="body" idx="1"/>
          </p:nvPr>
        </p:nvSpPr>
        <p:spPr>
          <a:prstGeom prst="rect">
            <a:avLst/>
          </a:prstGeom>
        </p:spPr>
        <p:txBody>
          <a:bodyPr/>
          <a:lstStyle/>
          <a:p>
            <a:endParaRPr/>
          </a:p>
        </p:txBody>
      </p:sp>
      <p:pic>
        <p:nvPicPr>
          <p:cNvPr id="211" name="a162611950i0010_max1024x.jpg" descr="a162611950i0010_max1024x.jpg"/>
          <p:cNvPicPr>
            <a:picLocks noChangeAspect="1"/>
          </p:cNvPicPr>
          <p:nvPr/>
        </p:nvPicPr>
        <p:blipFill>
          <a:blip r:embed="rId2"/>
          <a:stretch>
            <a:fillRect/>
          </a:stretch>
        </p:blipFill>
        <p:spPr>
          <a:xfrm>
            <a:off x="2465534" y="1198262"/>
            <a:ext cx="7260932" cy="4842985"/>
          </a:xfrm>
          <a:prstGeom prst="rect">
            <a:avLst/>
          </a:prstGeom>
          <a:ln w="12700">
            <a:miter lim="400000"/>
          </a:ln>
        </p:spPr>
      </p:pic>
    </p:spTree>
    <p:extLst>
      <p:ext uri="{BB962C8B-B14F-4D97-AF65-F5344CB8AC3E}">
        <p14:creationId xmlns:p14="http://schemas.microsoft.com/office/powerpoint/2010/main" val="16039559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3" name="Title"/>
          <p:cNvSpPr txBox="1">
            <a:spLocks noGrp="1"/>
          </p:cNvSpPr>
          <p:nvPr>
            <p:ph type="title"/>
          </p:nvPr>
        </p:nvSpPr>
        <p:spPr>
          <a:prstGeom prst="rect">
            <a:avLst/>
          </a:prstGeom>
        </p:spPr>
        <p:txBody>
          <a:bodyPr/>
          <a:lstStyle/>
          <a:p>
            <a:endParaRPr/>
          </a:p>
        </p:txBody>
      </p:sp>
      <p:sp>
        <p:nvSpPr>
          <p:cNvPr id="214" name="Body"/>
          <p:cNvSpPr txBox="1">
            <a:spLocks noGrp="1"/>
          </p:cNvSpPr>
          <p:nvPr>
            <p:ph type="body" idx="1"/>
          </p:nvPr>
        </p:nvSpPr>
        <p:spPr>
          <a:prstGeom prst="rect">
            <a:avLst/>
          </a:prstGeom>
        </p:spPr>
        <p:txBody>
          <a:bodyPr/>
          <a:lstStyle/>
          <a:p>
            <a:endParaRPr/>
          </a:p>
        </p:txBody>
      </p:sp>
      <p:pic>
        <p:nvPicPr>
          <p:cNvPr id="215" name="BBChina.tiff" descr="BBChina.tiff"/>
          <p:cNvPicPr>
            <a:picLocks noChangeAspect="1"/>
          </p:cNvPicPr>
          <p:nvPr/>
        </p:nvPicPr>
        <p:blipFill>
          <a:blip r:embed="rId2"/>
          <a:stretch>
            <a:fillRect/>
          </a:stretch>
        </p:blipFill>
        <p:spPr>
          <a:xfrm>
            <a:off x="1524000" y="520700"/>
            <a:ext cx="9144000" cy="5303388"/>
          </a:xfrm>
          <a:prstGeom prst="rect">
            <a:avLst/>
          </a:prstGeom>
          <a:ln w="12700">
            <a:miter lim="400000"/>
          </a:ln>
        </p:spPr>
      </p:pic>
    </p:spTree>
    <p:extLst>
      <p:ext uri="{BB962C8B-B14F-4D97-AF65-F5344CB8AC3E}">
        <p14:creationId xmlns:p14="http://schemas.microsoft.com/office/powerpoint/2010/main" val="375987508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p:cNvSpPr txBox="1">
            <a:spLocks noGrp="1"/>
          </p:cNvSpPr>
          <p:nvPr>
            <p:ph type="title"/>
          </p:nvPr>
        </p:nvSpPr>
        <p:spPr>
          <a:prstGeom prst="rect">
            <a:avLst/>
          </a:prstGeom>
        </p:spPr>
        <p:txBody>
          <a:bodyPr/>
          <a:lstStyle/>
          <a:p>
            <a:endParaRPr/>
          </a:p>
        </p:txBody>
      </p:sp>
      <p:pic>
        <p:nvPicPr>
          <p:cNvPr id="2" name="Picture 1">
            <a:extLst>
              <a:ext uri="{FF2B5EF4-FFF2-40B4-BE49-F238E27FC236}">
                <a16:creationId xmlns:a16="http://schemas.microsoft.com/office/drawing/2014/main" id="{447EA83F-AE9A-1446-9BDF-B5C95C7D08FB}"/>
              </a:ext>
            </a:extLst>
          </p:cNvPr>
          <p:cNvPicPr>
            <a:picLocks noChangeAspect="1"/>
          </p:cNvPicPr>
          <p:nvPr/>
        </p:nvPicPr>
        <p:blipFill>
          <a:blip r:embed="rId2"/>
          <a:stretch>
            <a:fillRect/>
          </a:stretch>
        </p:blipFill>
        <p:spPr>
          <a:xfrm>
            <a:off x="5539980" y="454135"/>
            <a:ext cx="5841661" cy="4381246"/>
          </a:xfrm>
          <a:prstGeom prst="rect">
            <a:avLst/>
          </a:prstGeom>
        </p:spPr>
      </p:pic>
      <p:sp>
        <p:nvSpPr>
          <p:cNvPr id="218" name="Body"/>
          <p:cNvSpPr txBox="1">
            <a:spLocks noGrp="1"/>
          </p:cNvSpPr>
          <p:nvPr>
            <p:ph type="body" idx="1"/>
          </p:nvPr>
        </p:nvSpPr>
        <p:spPr>
          <a:prstGeom prst="rect">
            <a:avLst/>
          </a:prstGeom>
        </p:spPr>
        <p:txBody>
          <a:bodyPr/>
          <a:lstStyle/>
          <a:p>
            <a:endParaRPr dirty="0"/>
          </a:p>
        </p:txBody>
      </p:sp>
      <p:pic>
        <p:nvPicPr>
          <p:cNvPr id="220" name="Image" descr="Image"/>
          <p:cNvPicPr>
            <a:picLocks noChangeAspect="1"/>
          </p:cNvPicPr>
          <p:nvPr/>
        </p:nvPicPr>
        <p:blipFill>
          <a:blip r:embed="rId3"/>
          <a:stretch>
            <a:fillRect/>
          </a:stretch>
        </p:blipFill>
        <p:spPr>
          <a:xfrm>
            <a:off x="848844" y="429228"/>
            <a:ext cx="4013953" cy="2558896"/>
          </a:xfrm>
          <a:prstGeom prst="rect">
            <a:avLst/>
          </a:prstGeom>
          <a:ln w="12700">
            <a:miter lim="400000"/>
          </a:ln>
        </p:spPr>
      </p:pic>
      <p:pic>
        <p:nvPicPr>
          <p:cNvPr id="221" name="Image" descr="Image"/>
          <p:cNvPicPr>
            <a:picLocks noChangeAspect="1"/>
          </p:cNvPicPr>
          <p:nvPr/>
        </p:nvPicPr>
        <p:blipFill>
          <a:blip r:embed="rId4"/>
          <a:stretch>
            <a:fillRect/>
          </a:stretch>
        </p:blipFill>
        <p:spPr>
          <a:xfrm>
            <a:off x="643353" y="3147171"/>
            <a:ext cx="4424934" cy="3031081"/>
          </a:xfrm>
          <a:prstGeom prst="rect">
            <a:avLst/>
          </a:prstGeom>
          <a:ln w="12700">
            <a:miter lim="400000"/>
          </a:ln>
        </p:spPr>
      </p:pic>
      <p:sp>
        <p:nvSpPr>
          <p:cNvPr id="3" name="TextBox 2">
            <a:extLst>
              <a:ext uri="{FF2B5EF4-FFF2-40B4-BE49-F238E27FC236}">
                <a16:creationId xmlns:a16="http://schemas.microsoft.com/office/drawing/2014/main" id="{69F0DA9A-5A08-D943-BD0D-D7418743E2F5}"/>
              </a:ext>
            </a:extLst>
          </p:cNvPr>
          <p:cNvSpPr txBox="1"/>
          <p:nvPr/>
        </p:nvSpPr>
        <p:spPr>
          <a:xfrm>
            <a:off x="5539980" y="5082480"/>
            <a:ext cx="5841660" cy="923330"/>
          </a:xfrm>
          <a:prstGeom prst="rect">
            <a:avLst/>
          </a:prstGeom>
          <a:noFill/>
        </p:spPr>
        <p:txBody>
          <a:bodyPr wrap="square" rtlCol="0">
            <a:spAutoFit/>
          </a:bodyPr>
          <a:lstStyle/>
          <a:p>
            <a:r>
              <a:rPr lang="en-GB" cap="all" dirty="0">
                <a:solidFill>
                  <a:srgbClr val="005E77"/>
                </a:solidFill>
              </a:rPr>
              <a:t>CHINA INVENTS SUPER SURVEILLANCE CAMERA THAT CAN SPOT SOMEONE FROM CROWD OF THOUSANDS</a:t>
            </a:r>
            <a:endParaRPr lang="en-BE" dirty="0">
              <a:solidFill>
                <a:srgbClr val="005E77"/>
              </a:solidFill>
            </a:endParaRPr>
          </a:p>
        </p:txBody>
      </p:sp>
      <p:sp>
        <p:nvSpPr>
          <p:cNvPr id="4" name="Rectangle 3">
            <a:extLst>
              <a:ext uri="{FF2B5EF4-FFF2-40B4-BE49-F238E27FC236}">
                <a16:creationId xmlns:a16="http://schemas.microsoft.com/office/drawing/2014/main" id="{9C410ABA-E4F8-5742-A032-65AF86B35446}"/>
              </a:ext>
            </a:extLst>
          </p:cNvPr>
          <p:cNvSpPr/>
          <p:nvPr/>
        </p:nvSpPr>
        <p:spPr>
          <a:xfrm>
            <a:off x="338667" y="6428772"/>
            <a:ext cx="10405534" cy="276999"/>
          </a:xfrm>
          <a:prstGeom prst="rect">
            <a:avLst/>
          </a:prstGeom>
        </p:spPr>
        <p:txBody>
          <a:bodyPr wrap="square">
            <a:spAutoFit/>
          </a:bodyPr>
          <a:lstStyle/>
          <a:p>
            <a:r>
              <a:rPr lang="en-BE" sz="1200" dirty="0"/>
              <a:t>https://www.independent.co.uk/life-style/gadgets-and-tech/news/china-surveillance-camera-facial-recognition-privacy-a9131871.html</a:t>
            </a:r>
          </a:p>
        </p:txBody>
      </p:sp>
    </p:spTree>
    <p:extLst>
      <p:ext uri="{BB962C8B-B14F-4D97-AF65-F5344CB8AC3E}">
        <p14:creationId xmlns:p14="http://schemas.microsoft.com/office/powerpoint/2010/main" val="1095922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80F38E-9748-0A43-A2F9-463241AAF864}"/>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E19ED0AE-15CC-764A-A7D1-A13C33E3ED08}"/>
              </a:ext>
            </a:extLst>
          </p:cNvPr>
          <p:cNvSpPr>
            <a:spLocks noGrp="1"/>
          </p:cNvSpPr>
          <p:nvPr>
            <p:ph type="sldNum" sz="quarter" idx="12"/>
          </p:nvPr>
        </p:nvSpPr>
        <p:spPr/>
        <p:txBody>
          <a:bodyPr/>
          <a:lstStyle/>
          <a:p>
            <a:fld id="{0A297500-7527-634B-90F4-69D0994C32B4}" type="slidenum">
              <a:rPr lang="nl-NL" smtClean="0"/>
              <a:t>16</a:t>
            </a:fld>
            <a:endParaRPr lang="nl-NL"/>
          </a:p>
        </p:txBody>
      </p:sp>
      <p:sp>
        <p:nvSpPr>
          <p:cNvPr id="4" name="Content Placeholder 3">
            <a:extLst>
              <a:ext uri="{FF2B5EF4-FFF2-40B4-BE49-F238E27FC236}">
                <a16:creationId xmlns:a16="http://schemas.microsoft.com/office/drawing/2014/main" id="{B1781A1C-CB5F-3E4B-97D0-7D6A35F514A0}"/>
              </a:ext>
            </a:extLst>
          </p:cNvPr>
          <p:cNvSpPr>
            <a:spLocks noGrp="1"/>
          </p:cNvSpPr>
          <p:nvPr>
            <p:ph idx="1"/>
          </p:nvPr>
        </p:nvSpPr>
        <p:spPr>
          <a:xfrm>
            <a:off x="575999" y="1656000"/>
            <a:ext cx="10937127" cy="4464000"/>
          </a:xfrm>
        </p:spPr>
        <p:txBody>
          <a:bodyPr/>
          <a:lstStyle/>
          <a:p>
            <a:pPr marL="0" indent="0">
              <a:buNone/>
            </a:pPr>
            <a:endParaRPr lang="en-BE" dirty="0"/>
          </a:p>
        </p:txBody>
      </p:sp>
      <p:pic>
        <p:nvPicPr>
          <p:cNvPr id="7" name="Content Placeholder 6">
            <a:extLst>
              <a:ext uri="{FF2B5EF4-FFF2-40B4-BE49-F238E27FC236}">
                <a16:creationId xmlns:a16="http://schemas.microsoft.com/office/drawing/2014/main" id="{C070A2E0-0F0E-0F4F-90D8-EEFFD2AA97FF}"/>
              </a:ext>
            </a:extLst>
          </p:cNvPr>
          <p:cNvPicPr>
            <a:picLocks noGrp="1" noChangeAspect="1"/>
          </p:cNvPicPr>
          <p:nvPr>
            <p:ph sz="quarter" idx="13"/>
          </p:nvPr>
        </p:nvPicPr>
        <p:blipFill>
          <a:blip r:embed="rId2"/>
          <a:stretch>
            <a:fillRect/>
          </a:stretch>
        </p:blipFill>
        <p:spPr>
          <a:xfrm>
            <a:off x="575999" y="2401888"/>
            <a:ext cx="5397500" cy="3200400"/>
          </a:xfrm>
          <a:prstGeom prst="rect">
            <a:avLst/>
          </a:prstGeom>
        </p:spPr>
      </p:pic>
      <p:sp>
        <p:nvSpPr>
          <p:cNvPr id="6" name="Title 5">
            <a:extLst>
              <a:ext uri="{FF2B5EF4-FFF2-40B4-BE49-F238E27FC236}">
                <a16:creationId xmlns:a16="http://schemas.microsoft.com/office/drawing/2014/main" id="{6659548F-DBC9-5C43-9FB1-E4BC1C73DB0E}"/>
              </a:ext>
            </a:extLst>
          </p:cNvPr>
          <p:cNvSpPr>
            <a:spLocks noGrp="1"/>
          </p:cNvSpPr>
          <p:nvPr>
            <p:ph type="title"/>
          </p:nvPr>
        </p:nvSpPr>
        <p:spPr/>
        <p:txBody>
          <a:bodyPr>
            <a:normAutofit fontScale="90000"/>
          </a:bodyPr>
          <a:lstStyle/>
          <a:p>
            <a:r>
              <a:rPr lang="en-BE" dirty="0"/>
              <a:t>Forensic Applications: Terrorist Surveillance			</a:t>
            </a:r>
          </a:p>
        </p:txBody>
      </p:sp>
      <p:pic>
        <p:nvPicPr>
          <p:cNvPr id="8" name="Picture 7">
            <a:extLst>
              <a:ext uri="{FF2B5EF4-FFF2-40B4-BE49-F238E27FC236}">
                <a16:creationId xmlns:a16="http://schemas.microsoft.com/office/drawing/2014/main" id="{986C65FA-743C-3843-A2AF-0445341235A7}"/>
              </a:ext>
            </a:extLst>
          </p:cNvPr>
          <p:cNvPicPr>
            <a:picLocks noChangeAspect="1"/>
          </p:cNvPicPr>
          <p:nvPr/>
        </p:nvPicPr>
        <p:blipFill>
          <a:blip r:embed="rId3"/>
          <a:stretch>
            <a:fillRect/>
          </a:stretch>
        </p:blipFill>
        <p:spPr>
          <a:xfrm>
            <a:off x="6370204" y="2401888"/>
            <a:ext cx="4816288" cy="3200400"/>
          </a:xfrm>
          <a:prstGeom prst="rect">
            <a:avLst/>
          </a:prstGeom>
        </p:spPr>
      </p:pic>
    </p:spTree>
    <p:extLst>
      <p:ext uri="{BB962C8B-B14F-4D97-AF65-F5344CB8AC3E}">
        <p14:creationId xmlns:p14="http://schemas.microsoft.com/office/powerpoint/2010/main" val="129619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3F7051-6805-6242-A726-8CD70E8C38E9}"/>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B5BB9BB4-5928-9F47-A1B0-608C822379F1}"/>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4" name="Content Placeholder 3">
            <a:extLst>
              <a:ext uri="{FF2B5EF4-FFF2-40B4-BE49-F238E27FC236}">
                <a16:creationId xmlns:a16="http://schemas.microsoft.com/office/drawing/2014/main" id="{1A751820-39C0-AA41-ACCE-F24B6121BD07}"/>
              </a:ext>
            </a:extLst>
          </p:cNvPr>
          <p:cNvSpPr>
            <a:spLocks noGrp="1"/>
          </p:cNvSpPr>
          <p:nvPr>
            <p:ph idx="1"/>
          </p:nvPr>
        </p:nvSpPr>
        <p:spPr/>
        <p:txBody>
          <a:bodyPr>
            <a:normAutofit fontScale="85000" lnSpcReduction="10000"/>
          </a:bodyPr>
          <a:lstStyle/>
          <a:p>
            <a:r>
              <a:rPr lang="en-GB" b="1" dirty="0"/>
              <a:t>The Lindbergh Kidnapping</a:t>
            </a:r>
            <a:br>
              <a:rPr lang="en-GB" dirty="0"/>
            </a:br>
            <a:r>
              <a:rPr lang="en-GB" dirty="0"/>
              <a:t>On March 1, 1932, Charles Lindbergh Jr., the 20-month-old son of the famous aviator, was kidnapped, and although a ransom of $50,000 was paid, the child was never returned. His body was discovered in May just a few miles from his home. Tracking the circulation of the bills used in the ransom payment, authorities were led to Bruno Hauptmann, who was found with over $14,000 of the money in his garage. While Hauptmann claimed that the money belonged to a friend, </a:t>
            </a:r>
            <a:r>
              <a:rPr lang="en-GB" b="1" dirty="0"/>
              <a:t>key testimony from handwriting analysts matched his writing to that on the ransom notes</a:t>
            </a:r>
            <a:r>
              <a:rPr lang="en-GB" dirty="0"/>
              <a:t>. </a:t>
            </a:r>
            <a:endParaRPr lang="en-BE" dirty="0"/>
          </a:p>
        </p:txBody>
      </p:sp>
      <p:pic>
        <p:nvPicPr>
          <p:cNvPr id="7" name="Content Placeholder 6">
            <a:extLst>
              <a:ext uri="{FF2B5EF4-FFF2-40B4-BE49-F238E27FC236}">
                <a16:creationId xmlns:a16="http://schemas.microsoft.com/office/drawing/2014/main" id="{58B4D199-D21B-684A-88D3-CA479303A9D3}"/>
              </a:ext>
            </a:extLst>
          </p:cNvPr>
          <p:cNvPicPr>
            <a:picLocks noGrp="1" noChangeAspect="1"/>
          </p:cNvPicPr>
          <p:nvPr>
            <p:ph sz="quarter" idx="13"/>
          </p:nvPr>
        </p:nvPicPr>
        <p:blipFill>
          <a:blip r:embed="rId2"/>
          <a:stretch>
            <a:fillRect/>
          </a:stretch>
        </p:blipFill>
        <p:spPr>
          <a:xfrm>
            <a:off x="6785264" y="2227636"/>
            <a:ext cx="4361728" cy="2893207"/>
          </a:xfrm>
          <a:prstGeom prst="rect">
            <a:avLst/>
          </a:prstGeom>
        </p:spPr>
      </p:pic>
      <p:sp>
        <p:nvSpPr>
          <p:cNvPr id="6" name="Title 5">
            <a:extLst>
              <a:ext uri="{FF2B5EF4-FFF2-40B4-BE49-F238E27FC236}">
                <a16:creationId xmlns:a16="http://schemas.microsoft.com/office/drawing/2014/main" id="{53E552D6-F929-3244-B98C-E4AD2844729C}"/>
              </a:ext>
            </a:extLst>
          </p:cNvPr>
          <p:cNvSpPr>
            <a:spLocks noGrp="1"/>
          </p:cNvSpPr>
          <p:nvPr>
            <p:ph type="title"/>
          </p:nvPr>
        </p:nvSpPr>
        <p:spPr/>
        <p:txBody>
          <a:bodyPr/>
          <a:lstStyle/>
          <a:p>
            <a:r>
              <a:rPr lang="en-BE" dirty="0"/>
              <a:t>Forensic Applications: criminal cases</a:t>
            </a:r>
          </a:p>
        </p:txBody>
      </p:sp>
    </p:spTree>
    <p:extLst>
      <p:ext uri="{BB962C8B-B14F-4D97-AF65-F5344CB8AC3E}">
        <p14:creationId xmlns:p14="http://schemas.microsoft.com/office/powerpoint/2010/main" val="1328289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EE2525-5B44-D64E-B79F-0EB75F6833EC}"/>
              </a:ext>
            </a:extLst>
          </p:cNvPr>
          <p:cNvSpPr>
            <a:spLocks noGrp="1"/>
          </p:cNvSpPr>
          <p:nvPr>
            <p:ph idx="1"/>
          </p:nvPr>
        </p:nvSpPr>
        <p:spPr/>
        <p:txBody>
          <a:bodyPr/>
          <a:lstStyle/>
          <a:p>
            <a:endParaRPr lang="en-BE" dirty="0"/>
          </a:p>
        </p:txBody>
      </p:sp>
      <p:sp>
        <p:nvSpPr>
          <p:cNvPr id="3" name="Footer Placeholder 2">
            <a:extLst>
              <a:ext uri="{FF2B5EF4-FFF2-40B4-BE49-F238E27FC236}">
                <a16:creationId xmlns:a16="http://schemas.microsoft.com/office/drawing/2014/main" id="{B3372BF5-C0E2-5E4D-BD07-EBB0F751AFB1}"/>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80CB766-385A-4946-9988-B714E6882376}"/>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a:extLst>
              <a:ext uri="{FF2B5EF4-FFF2-40B4-BE49-F238E27FC236}">
                <a16:creationId xmlns:a16="http://schemas.microsoft.com/office/drawing/2014/main" id="{0E023E33-411B-A443-ABFA-706E16C2EE44}"/>
              </a:ext>
            </a:extLst>
          </p:cNvPr>
          <p:cNvSpPr>
            <a:spLocks noGrp="1"/>
          </p:cNvSpPr>
          <p:nvPr>
            <p:ph type="title"/>
          </p:nvPr>
        </p:nvSpPr>
        <p:spPr/>
        <p:txBody>
          <a:bodyPr/>
          <a:lstStyle/>
          <a:p>
            <a:r>
              <a:rPr lang="en-GB" dirty="0"/>
              <a:t>Forensic Applications</a:t>
            </a:r>
            <a:endParaRPr lang="en-BE" dirty="0"/>
          </a:p>
        </p:txBody>
      </p:sp>
      <p:pic>
        <p:nvPicPr>
          <p:cNvPr id="6" name="image.png" descr="image.png">
            <a:extLst>
              <a:ext uri="{FF2B5EF4-FFF2-40B4-BE49-F238E27FC236}">
                <a16:creationId xmlns:a16="http://schemas.microsoft.com/office/drawing/2014/main" id="{386416F4-7C17-314E-A8D2-964683D33AC1}"/>
              </a:ext>
            </a:extLst>
          </p:cNvPr>
          <p:cNvPicPr>
            <a:picLocks/>
          </p:cNvPicPr>
          <p:nvPr/>
        </p:nvPicPr>
        <p:blipFill>
          <a:blip r:embed="rId2"/>
          <a:stretch>
            <a:fillRect/>
          </a:stretch>
        </p:blipFill>
        <p:spPr>
          <a:xfrm>
            <a:off x="2244726" y="3298164"/>
            <a:ext cx="2411413" cy="2514600"/>
          </a:xfrm>
          <a:prstGeom prst="rect">
            <a:avLst/>
          </a:prstGeom>
          <a:ln w="12700">
            <a:miter lim="400000"/>
          </a:ln>
        </p:spPr>
      </p:pic>
      <p:pic>
        <p:nvPicPr>
          <p:cNvPr id="7" name="image.png" descr="image.png">
            <a:extLst>
              <a:ext uri="{FF2B5EF4-FFF2-40B4-BE49-F238E27FC236}">
                <a16:creationId xmlns:a16="http://schemas.microsoft.com/office/drawing/2014/main" id="{AA5FE069-C3B8-8145-AB6E-CEEF77E87944}"/>
              </a:ext>
            </a:extLst>
          </p:cNvPr>
          <p:cNvPicPr>
            <a:picLocks/>
          </p:cNvPicPr>
          <p:nvPr/>
        </p:nvPicPr>
        <p:blipFill>
          <a:blip r:embed="rId3"/>
          <a:stretch>
            <a:fillRect/>
          </a:stretch>
        </p:blipFill>
        <p:spPr>
          <a:xfrm>
            <a:off x="4765676" y="3298164"/>
            <a:ext cx="2341563" cy="2514600"/>
          </a:xfrm>
          <a:prstGeom prst="rect">
            <a:avLst/>
          </a:prstGeom>
          <a:ln w="12700">
            <a:miter lim="400000"/>
          </a:ln>
        </p:spPr>
      </p:pic>
      <p:pic>
        <p:nvPicPr>
          <p:cNvPr id="8" name="image.png" descr="image.png">
            <a:extLst>
              <a:ext uri="{FF2B5EF4-FFF2-40B4-BE49-F238E27FC236}">
                <a16:creationId xmlns:a16="http://schemas.microsoft.com/office/drawing/2014/main" id="{66C3A5EC-DC4A-2A4B-B935-D1B8B944AF32}"/>
              </a:ext>
            </a:extLst>
          </p:cNvPr>
          <p:cNvPicPr>
            <a:picLocks/>
          </p:cNvPicPr>
          <p:nvPr/>
        </p:nvPicPr>
        <p:blipFill>
          <a:blip r:embed="rId4"/>
          <a:stretch>
            <a:fillRect/>
          </a:stretch>
        </p:blipFill>
        <p:spPr>
          <a:xfrm>
            <a:off x="7204076" y="3298164"/>
            <a:ext cx="2392363" cy="2514600"/>
          </a:xfrm>
          <a:prstGeom prst="rect">
            <a:avLst/>
          </a:prstGeom>
          <a:ln w="12700">
            <a:miter lim="400000"/>
          </a:ln>
        </p:spPr>
      </p:pic>
      <p:pic>
        <p:nvPicPr>
          <p:cNvPr id="9" name="image.png" descr="image.png">
            <a:extLst>
              <a:ext uri="{FF2B5EF4-FFF2-40B4-BE49-F238E27FC236}">
                <a16:creationId xmlns:a16="http://schemas.microsoft.com/office/drawing/2014/main" id="{5A384FEE-0B03-EB4C-9FDC-8B2A5C753E69}"/>
              </a:ext>
            </a:extLst>
          </p:cNvPr>
          <p:cNvPicPr>
            <a:picLocks/>
          </p:cNvPicPr>
          <p:nvPr/>
        </p:nvPicPr>
        <p:blipFill>
          <a:blip r:embed="rId5"/>
          <a:stretch>
            <a:fillRect/>
          </a:stretch>
        </p:blipFill>
        <p:spPr>
          <a:xfrm>
            <a:off x="7204076" y="533400"/>
            <a:ext cx="2351088" cy="2438400"/>
          </a:xfrm>
          <a:prstGeom prst="rect">
            <a:avLst/>
          </a:prstGeom>
          <a:ln w="12700">
            <a:miter lim="400000"/>
          </a:ln>
        </p:spPr>
      </p:pic>
      <p:sp>
        <p:nvSpPr>
          <p:cNvPr id="10" name="Dr. Dieter Buhmann, Instituet fuer Rechtsmedizin, Universiteit Homburg, Saarland">
            <a:extLst>
              <a:ext uri="{FF2B5EF4-FFF2-40B4-BE49-F238E27FC236}">
                <a16:creationId xmlns:a16="http://schemas.microsoft.com/office/drawing/2014/main" id="{BF0A7EC1-536E-214A-8169-D6B9ADE40420}"/>
              </a:ext>
            </a:extLst>
          </p:cNvPr>
          <p:cNvSpPr txBox="1"/>
          <p:nvPr/>
        </p:nvSpPr>
        <p:spPr>
          <a:xfrm>
            <a:off x="1396001" y="6371839"/>
            <a:ext cx="897890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buClr>
                <a:srgbClr val="000000"/>
              </a:buClr>
              <a:buFont typeface="Arial"/>
              <a:defRPr sz="1300"/>
            </a:lvl1pPr>
          </a:lstStyle>
          <a:p>
            <a:r>
              <a:rPr dirty="0">
                <a:solidFill>
                  <a:schemeClr val="bg1"/>
                </a:solidFill>
              </a:rPr>
              <a:t>Dr. Dieter </a:t>
            </a:r>
            <a:r>
              <a:rPr dirty="0" err="1">
                <a:solidFill>
                  <a:schemeClr val="bg1"/>
                </a:solidFill>
              </a:rPr>
              <a:t>Buhmann</a:t>
            </a:r>
            <a:r>
              <a:rPr dirty="0">
                <a:solidFill>
                  <a:schemeClr val="bg1"/>
                </a:solidFill>
              </a:rPr>
              <a:t>, </a:t>
            </a:r>
            <a:r>
              <a:rPr dirty="0" err="1">
                <a:solidFill>
                  <a:schemeClr val="bg1"/>
                </a:solidFill>
              </a:rPr>
              <a:t>Instituet</a:t>
            </a:r>
            <a:r>
              <a:rPr dirty="0">
                <a:solidFill>
                  <a:schemeClr val="bg1"/>
                </a:solidFill>
              </a:rPr>
              <a:t> </a:t>
            </a:r>
            <a:r>
              <a:rPr dirty="0" err="1">
                <a:solidFill>
                  <a:schemeClr val="bg1"/>
                </a:solidFill>
              </a:rPr>
              <a:t>fuer</a:t>
            </a:r>
            <a:r>
              <a:rPr dirty="0">
                <a:solidFill>
                  <a:schemeClr val="bg1"/>
                </a:solidFill>
              </a:rPr>
              <a:t> </a:t>
            </a:r>
            <a:r>
              <a:rPr dirty="0" err="1">
                <a:solidFill>
                  <a:schemeClr val="bg1"/>
                </a:solidFill>
              </a:rPr>
              <a:t>Rechtsmedizin</a:t>
            </a:r>
            <a:r>
              <a:rPr dirty="0">
                <a:solidFill>
                  <a:schemeClr val="bg1"/>
                </a:solidFill>
              </a:rPr>
              <a:t>, Universiteit Homburg, Saarland</a:t>
            </a:r>
          </a:p>
        </p:txBody>
      </p:sp>
    </p:spTree>
    <p:extLst>
      <p:ext uri="{BB962C8B-B14F-4D97-AF65-F5344CB8AC3E}">
        <p14:creationId xmlns:p14="http://schemas.microsoft.com/office/powerpoint/2010/main" val="3681134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8"/>
          <p:cNvSpPr txBox="1"/>
          <p:nvPr/>
        </p:nvSpPr>
        <p:spPr>
          <a:xfrm>
            <a:off x="12254622" y="6727195"/>
            <a:ext cx="25487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8</a:t>
            </a:r>
          </a:p>
        </p:txBody>
      </p:sp>
      <p:sp>
        <p:nvSpPr>
          <p:cNvPr id="241" name="Forensic Applications"/>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rPr lang="en-GB" sz="4000" dirty="0">
                <a:solidFill>
                  <a:srgbClr val="1D8DB0"/>
                </a:solidFill>
                <a:effectLst/>
              </a:rPr>
              <a:t>Forensic Applications</a:t>
            </a:r>
            <a:endParaRPr dirty="0"/>
          </a:p>
        </p:txBody>
      </p:sp>
      <p:pic>
        <p:nvPicPr>
          <p:cNvPr id="242" name="Saddam und seine Doppelgänger.jpg" descr="Saddam und seine Doppelgänger.jpg"/>
          <p:cNvPicPr>
            <a:picLocks/>
          </p:cNvPicPr>
          <p:nvPr/>
        </p:nvPicPr>
        <p:blipFill>
          <a:blip r:embed="rId2"/>
          <a:stretch>
            <a:fillRect/>
          </a:stretch>
        </p:blipFill>
        <p:spPr>
          <a:xfrm>
            <a:off x="3117073" y="1285875"/>
            <a:ext cx="5715001" cy="4286250"/>
          </a:xfrm>
          <a:prstGeom prst="rect">
            <a:avLst/>
          </a:prstGeom>
          <a:ln w="12700">
            <a:miter lim="400000"/>
          </a:ln>
        </p:spPr>
      </p:pic>
      <p:sp>
        <p:nvSpPr>
          <p:cNvPr id="243" name="Foto: ZDF"/>
          <p:cNvSpPr txBox="1"/>
          <p:nvPr/>
        </p:nvSpPr>
        <p:spPr>
          <a:xfrm>
            <a:off x="7716384" y="5602902"/>
            <a:ext cx="881652"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buClr>
                <a:srgbClr val="000000"/>
              </a:buClr>
              <a:buFont typeface="Arial"/>
              <a:defRPr sz="1800" i="1">
                <a:latin typeface="Arial"/>
                <a:ea typeface="Arial"/>
                <a:cs typeface="Arial"/>
                <a:sym typeface="Arial"/>
              </a:defRPr>
            </a:lvl1pPr>
          </a:lstStyle>
          <a:p>
            <a:r>
              <a:rPr sz="1400" dirty="0" err="1"/>
              <a:t>Foto</a:t>
            </a:r>
            <a:r>
              <a:rPr sz="1400" dirty="0"/>
              <a:t>: ZDF</a:t>
            </a:r>
          </a:p>
        </p:txBody>
      </p:sp>
      <p:sp>
        <p:nvSpPr>
          <p:cNvPr id="244" name="See the video on ZDF on 26/09/2002.…"/>
          <p:cNvSpPr txBox="1"/>
          <p:nvPr/>
        </p:nvSpPr>
        <p:spPr>
          <a:xfrm>
            <a:off x="1735082" y="6138929"/>
            <a:ext cx="8936382"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a:buClr>
                <a:srgbClr val="000000"/>
              </a:buClr>
              <a:buFont typeface="Arial"/>
              <a:defRPr sz="1400"/>
            </a:pPr>
            <a:r>
              <a:rPr sz="1400" dirty="0">
                <a:solidFill>
                  <a:schemeClr val="bg1"/>
                </a:solidFill>
              </a:rPr>
              <a:t>See the </a:t>
            </a:r>
            <a:r>
              <a:rPr sz="1400" u="sng" dirty="0">
                <a:solidFill>
                  <a:schemeClr val="bg1"/>
                </a:solidFill>
                <a:uFill>
                  <a:solidFill>
                    <a:srgbClr val="D834D6"/>
                  </a:solidFill>
                </a:uFill>
                <a:hlinkClick r:id="rId3">
                  <a:extLst>
                    <a:ext uri="{A12FA001-AC4F-418D-AE19-62706E023703}">
                      <ahyp:hlinkClr xmlns:ahyp="http://schemas.microsoft.com/office/drawing/2018/hyperlinkcolor" val="tx"/>
                    </a:ext>
                  </a:extLst>
                </a:hlinkClick>
              </a:rPr>
              <a:t>video </a:t>
            </a:r>
            <a:r>
              <a:rPr sz="1400" dirty="0">
                <a:solidFill>
                  <a:schemeClr val="bg1"/>
                </a:solidFill>
              </a:rPr>
              <a:t>on ZDF on 26/09/2002. </a:t>
            </a:r>
          </a:p>
          <a:p>
            <a:pPr>
              <a:buClr>
                <a:srgbClr val="000000"/>
              </a:buClr>
              <a:buFont typeface="Arial"/>
              <a:defRPr sz="1400"/>
            </a:pPr>
            <a:r>
              <a:rPr sz="1400" dirty="0">
                <a:solidFill>
                  <a:schemeClr val="bg1"/>
                </a:solidFill>
              </a:rPr>
              <a:t>See also </a:t>
            </a:r>
            <a:r>
              <a:rPr sz="1400" dirty="0">
                <a:solidFill>
                  <a:schemeClr val="bg1"/>
                </a:solidFill>
                <a:hlinkClick r:id="rId4"/>
              </a:rPr>
              <a:t>http://www.uni-saarland.de/verwalt/presse/campus/2002/4/08-hussein.html</a:t>
            </a:r>
            <a:endParaRPr lang="en-US" sz="1400" dirty="0">
              <a:solidFill>
                <a:schemeClr val="bg1"/>
              </a:solidFill>
            </a:endParaRPr>
          </a:p>
          <a:p>
            <a:pPr>
              <a:buClr>
                <a:srgbClr val="000000"/>
              </a:buClr>
              <a:buFont typeface="Arial"/>
              <a:defRPr sz="1400"/>
            </a:pPr>
            <a:r>
              <a:rPr lang="en-GB" sz="1400" dirty="0">
                <a:solidFill>
                  <a:schemeClr val="bg1"/>
                </a:solidFill>
                <a:hlinkClick r:id="rId5"/>
              </a:rPr>
              <a:t>https://www.demorgen.be/nieuws/wil-de-echte-saddam-dan-nu-opstaan~b419fc4c/</a:t>
            </a:r>
            <a:endParaRPr lang="en-GB" sz="1400" dirty="0">
              <a:solidFill>
                <a:schemeClr val="bg1"/>
              </a:solidFill>
            </a:endParaRPr>
          </a:p>
        </p:txBody>
      </p:sp>
    </p:spTree>
    <p:extLst>
      <p:ext uri="{BB962C8B-B14F-4D97-AF65-F5344CB8AC3E}">
        <p14:creationId xmlns:p14="http://schemas.microsoft.com/office/powerpoint/2010/main" val="3097554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C1471-1684-CA41-904E-1BC746650EF5}"/>
              </a:ext>
            </a:extLst>
          </p:cNvPr>
          <p:cNvSpPr>
            <a:spLocks noGrp="1"/>
          </p:cNvSpPr>
          <p:nvPr>
            <p:ph idx="1"/>
          </p:nvPr>
        </p:nvSpPr>
        <p:spPr/>
        <p:txBody>
          <a:bodyPr/>
          <a:lstStyle/>
          <a:p>
            <a:pPr marL="384175" indent="-342900">
              <a:spcBef>
                <a:spcPts val="500"/>
              </a:spcBef>
              <a:buClr>
                <a:srgbClr val="000000"/>
              </a:buClr>
              <a:buNone/>
            </a:pPr>
            <a:r>
              <a:rPr lang="en-GB" dirty="0">
                <a:solidFill>
                  <a:srgbClr val="FF2600"/>
                </a:solidFill>
                <a:effectLst>
                  <a:outerShdw blurRad="12700" dist="25400" dir="2700000" rotWithShape="0">
                    <a:srgbClr val="CBCBCB"/>
                  </a:outerShdw>
                </a:effectLst>
                <a:uFill>
                  <a:solidFill>
                    <a:srgbClr val="FF2600"/>
                  </a:solidFill>
                </a:uFill>
              </a:rPr>
              <a:t>Biometrics: identifying/authenticating an individual in an automated, reliable and fast way using unique </a:t>
            </a:r>
            <a:r>
              <a:rPr lang="en-GB" u="sng" dirty="0">
                <a:solidFill>
                  <a:srgbClr val="FF2600"/>
                </a:solidFill>
                <a:effectLst>
                  <a:outerShdw blurRad="12700" dist="25400" dir="2700000" rotWithShape="0">
                    <a:srgbClr val="CBCBCB"/>
                  </a:outerShdw>
                </a:effectLst>
                <a:uFill>
                  <a:solidFill>
                    <a:srgbClr val="FF2600"/>
                  </a:solidFill>
                </a:uFill>
              </a:rPr>
              <a:t>physiological</a:t>
            </a:r>
            <a:r>
              <a:rPr lang="en-GB" dirty="0">
                <a:solidFill>
                  <a:srgbClr val="FF2600"/>
                </a:solidFill>
                <a:effectLst>
                  <a:outerShdw blurRad="12700" dist="25400" dir="2700000" rotWithShape="0">
                    <a:srgbClr val="CBCBCB"/>
                  </a:outerShdw>
                </a:effectLst>
                <a:uFill>
                  <a:solidFill>
                    <a:srgbClr val="FF2600"/>
                  </a:solidFill>
                </a:uFill>
              </a:rPr>
              <a:t> or </a:t>
            </a:r>
            <a:r>
              <a:rPr lang="en-GB" u="sng" dirty="0" err="1">
                <a:solidFill>
                  <a:srgbClr val="FF2600"/>
                </a:solidFill>
                <a:effectLst>
                  <a:outerShdw blurRad="12700" dist="25400" dir="2700000" rotWithShape="0">
                    <a:srgbClr val="CBCBCB"/>
                  </a:outerShdw>
                </a:effectLst>
                <a:uFill>
                  <a:solidFill>
                    <a:srgbClr val="FF2600"/>
                  </a:solidFill>
                </a:uFill>
              </a:rPr>
              <a:t>behavioral</a:t>
            </a:r>
            <a:r>
              <a:rPr lang="en-GB" dirty="0">
                <a:solidFill>
                  <a:srgbClr val="FF2600"/>
                </a:solidFill>
                <a:effectLst>
                  <a:outerShdw blurRad="12700" dist="25400" dir="2700000" rotWithShape="0">
                    <a:srgbClr val="CBCBCB"/>
                  </a:outerShdw>
                </a:effectLst>
                <a:uFill>
                  <a:solidFill>
                    <a:srgbClr val="FF2600"/>
                  </a:solidFill>
                </a:uFill>
              </a:rPr>
              <a:t> characteristics</a:t>
            </a:r>
            <a:r>
              <a:rPr lang="en-GB" dirty="0"/>
              <a:t> </a:t>
            </a:r>
          </a:p>
          <a:p>
            <a:pPr marL="384175" indent="-342900">
              <a:spcBef>
                <a:spcPts val="500"/>
              </a:spcBef>
              <a:buClr>
                <a:srgbClr val="000000"/>
              </a:buClr>
              <a:buNone/>
            </a:pPr>
            <a:endParaRPr lang="en-GB" dirty="0"/>
          </a:p>
          <a:p>
            <a:pPr marL="384175" indent="-342900">
              <a:spcBef>
                <a:spcPts val="500"/>
              </a:spcBef>
              <a:buClr>
                <a:srgbClr val="000000"/>
              </a:buClr>
              <a:buNone/>
            </a:pPr>
            <a:r>
              <a:rPr lang="en-GB" b="1" dirty="0"/>
              <a:t>Physiological</a:t>
            </a:r>
            <a:r>
              <a:rPr lang="en-GB" dirty="0"/>
              <a:t>: static  </a:t>
            </a:r>
          </a:p>
          <a:p>
            <a:pPr marL="384175" indent="-342900">
              <a:spcBef>
                <a:spcPts val="500"/>
              </a:spcBef>
              <a:buClr>
                <a:srgbClr val="000000"/>
              </a:buClr>
              <a:buNone/>
            </a:pPr>
            <a:r>
              <a:rPr lang="en-GB" dirty="0"/>
              <a:t>	morphometric (shape): face</a:t>
            </a:r>
          </a:p>
          <a:p>
            <a:pPr marL="384175" indent="-342900">
              <a:spcBef>
                <a:spcPts val="500"/>
              </a:spcBef>
              <a:buClr>
                <a:srgbClr val="000000"/>
              </a:buClr>
              <a:buNone/>
            </a:pPr>
            <a:r>
              <a:rPr lang="en-GB" dirty="0"/>
              <a:t>	biological: DNA</a:t>
            </a:r>
          </a:p>
          <a:p>
            <a:pPr marL="384175" indent="-342900">
              <a:spcBef>
                <a:spcPts val="500"/>
              </a:spcBef>
              <a:buClr>
                <a:srgbClr val="000000"/>
              </a:buClr>
              <a:buNone/>
            </a:pPr>
            <a:r>
              <a:rPr lang="en-GB" b="1" dirty="0" err="1"/>
              <a:t>Behavioral</a:t>
            </a:r>
            <a:r>
              <a:rPr lang="en-GB" dirty="0"/>
              <a:t>: dynamic</a:t>
            </a:r>
          </a:p>
          <a:p>
            <a:pPr marL="384175" indent="-342900">
              <a:spcBef>
                <a:spcPts val="500"/>
              </a:spcBef>
              <a:buClr>
                <a:srgbClr val="000000"/>
              </a:buClr>
              <a:buNone/>
            </a:pPr>
            <a:r>
              <a:rPr lang="en-GB" dirty="0"/>
              <a:t>	the way we walk, speak, write</a:t>
            </a:r>
          </a:p>
          <a:p>
            <a:endParaRPr lang="en-BE" dirty="0"/>
          </a:p>
        </p:txBody>
      </p:sp>
      <p:sp>
        <p:nvSpPr>
          <p:cNvPr id="3" name="Footer Placeholder 2">
            <a:extLst>
              <a:ext uri="{FF2B5EF4-FFF2-40B4-BE49-F238E27FC236}">
                <a16:creationId xmlns:a16="http://schemas.microsoft.com/office/drawing/2014/main" id="{3CEB026E-D5FD-0741-AB88-12C62B61BF4E}"/>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C1B22928-4AC7-3E45-AFFE-371513FE6168}"/>
              </a:ext>
            </a:extLst>
          </p:cNvPr>
          <p:cNvSpPr>
            <a:spLocks noGrp="1"/>
          </p:cNvSpPr>
          <p:nvPr>
            <p:ph type="sldNum" sz="quarter" idx="12"/>
          </p:nvPr>
        </p:nvSpPr>
        <p:spPr/>
        <p:txBody>
          <a:bodyPr/>
          <a:lstStyle/>
          <a:p>
            <a:fld id="{0A297500-7527-634B-90F4-69D0994C32B4}" type="slidenum">
              <a:rPr lang="nl-NL" smtClean="0"/>
              <a:t>2</a:t>
            </a:fld>
            <a:endParaRPr lang="nl-NL"/>
          </a:p>
        </p:txBody>
      </p:sp>
      <p:sp>
        <p:nvSpPr>
          <p:cNvPr id="5" name="Title 4">
            <a:extLst>
              <a:ext uri="{FF2B5EF4-FFF2-40B4-BE49-F238E27FC236}">
                <a16:creationId xmlns:a16="http://schemas.microsoft.com/office/drawing/2014/main" id="{33C7D4DC-9B03-3244-BD15-FE229801630D}"/>
              </a:ext>
            </a:extLst>
          </p:cNvPr>
          <p:cNvSpPr>
            <a:spLocks noGrp="1"/>
          </p:cNvSpPr>
          <p:nvPr>
            <p:ph type="title"/>
          </p:nvPr>
        </p:nvSpPr>
        <p:spPr/>
        <p:txBody>
          <a:bodyPr/>
          <a:lstStyle/>
          <a:p>
            <a:r>
              <a:rPr lang="en-GB" dirty="0"/>
              <a:t>Definition </a:t>
            </a:r>
            <a:endParaRPr lang="en-BE" dirty="0"/>
          </a:p>
        </p:txBody>
      </p:sp>
      <p:pic>
        <p:nvPicPr>
          <p:cNvPr id="6" name="Picture 5">
            <a:extLst>
              <a:ext uri="{FF2B5EF4-FFF2-40B4-BE49-F238E27FC236}">
                <a16:creationId xmlns:a16="http://schemas.microsoft.com/office/drawing/2014/main" id="{D8F6E94A-CB8C-FE4C-B0A1-EC18E0EC83C6}"/>
              </a:ext>
            </a:extLst>
          </p:cNvPr>
          <p:cNvPicPr>
            <a:picLocks noChangeAspect="1"/>
          </p:cNvPicPr>
          <p:nvPr/>
        </p:nvPicPr>
        <p:blipFill>
          <a:blip r:embed="rId2"/>
          <a:stretch>
            <a:fillRect/>
          </a:stretch>
        </p:blipFill>
        <p:spPr>
          <a:xfrm>
            <a:off x="5208273" y="2763600"/>
            <a:ext cx="6362700" cy="2438400"/>
          </a:xfrm>
          <a:prstGeom prst="rect">
            <a:avLst/>
          </a:prstGeom>
        </p:spPr>
      </p:pic>
      <p:sp>
        <p:nvSpPr>
          <p:cNvPr id="17" name="Rectangle 16">
            <a:extLst>
              <a:ext uri="{FF2B5EF4-FFF2-40B4-BE49-F238E27FC236}">
                <a16:creationId xmlns:a16="http://schemas.microsoft.com/office/drawing/2014/main" id="{3F5F1D97-5A61-3C47-8F3A-D7C1DDE14127}"/>
              </a:ext>
            </a:extLst>
          </p:cNvPr>
          <p:cNvSpPr/>
          <p:nvPr/>
        </p:nvSpPr>
        <p:spPr>
          <a:xfrm>
            <a:off x="1668976" y="6395500"/>
            <a:ext cx="4793172" cy="338554"/>
          </a:xfrm>
          <a:prstGeom prst="rect">
            <a:avLst/>
          </a:prstGeom>
        </p:spPr>
        <p:txBody>
          <a:bodyPr wrap="none">
            <a:spAutoFit/>
          </a:bodyPr>
          <a:lstStyle/>
          <a:p>
            <a:r>
              <a:rPr lang="en-BE" sz="1600" dirty="0"/>
              <a:t>https://www.gemalto.com/govt/inspired/biometrics#</a:t>
            </a:r>
          </a:p>
        </p:txBody>
      </p:sp>
    </p:spTree>
    <p:extLst>
      <p:ext uri="{BB962C8B-B14F-4D97-AF65-F5344CB8AC3E}">
        <p14:creationId xmlns:p14="http://schemas.microsoft.com/office/powerpoint/2010/main" val="3133470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9"/>
          <p:cNvSpPr txBox="1"/>
          <p:nvPr/>
        </p:nvSpPr>
        <p:spPr>
          <a:xfrm>
            <a:off x="12254622" y="6727195"/>
            <a:ext cx="25487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9</a:t>
            </a:r>
          </a:p>
        </p:txBody>
      </p:sp>
      <p:pic>
        <p:nvPicPr>
          <p:cNvPr id="247" name="08-saddam4.jpg" descr="08-saddam4.jpg"/>
          <p:cNvPicPr>
            <a:picLocks/>
          </p:cNvPicPr>
          <p:nvPr/>
        </p:nvPicPr>
        <p:blipFill>
          <a:blip r:embed="rId2"/>
          <a:stretch>
            <a:fillRect/>
          </a:stretch>
        </p:blipFill>
        <p:spPr>
          <a:xfrm>
            <a:off x="2971800" y="1828800"/>
            <a:ext cx="6553200" cy="2020888"/>
          </a:xfrm>
          <a:prstGeom prst="rect">
            <a:avLst/>
          </a:prstGeom>
          <a:ln w="12700">
            <a:miter lim="400000"/>
          </a:ln>
        </p:spPr>
      </p:pic>
      <p:pic>
        <p:nvPicPr>
          <p:cNvPr id="248" name="09-saddam.jpg" descr="09-saddam.jpg"/>
          <p:cNvPicPr>
            <a:picLocks/>
          </p:cNvPicPr>
          <p:nvPr/>
        </p:nvPicPr>
        <p:blipFill>
          <a:blip r:embed="rId3"/>
          <a:stretch>
            <a:fillRect/>
          </a:stretch>
        </p:blipFill>
        <p:spPr>
          <a:xfrm>
            <a:off x="4419600" y="4267201"/>
            <a:ext cx="3429000" cy="2011363"/>
          </a:xfrm>
          <a:prstGeom prst="rect">
            <a:avLst/>
          </a:prstGeom>
          <a:ln w="12700">
            <a:miter lim="400000"/>
          </a:ln>
        </p:spPr>
      </p:pic>
      <p:sp>
        <p:nvSpPr>
          <p:cNvPr id="2" name="Content Placeholder 1">
            <a:extLst>
              <a:ext uri="{FF2B5EF4-FFF2-40B4-BE49-F238E27FC236}">
                <a16:creationId xmlns:a16="http://schemas.microsoft.com/office/drawing/2014/main" id="{F55F082A-903C-BE40-B7B1-0099677F2B69}"/>
              </a:ext>
            </a:extLst>
          </p:cNvPr>
          <p:cNvSpPr>
            <a:spLocks noGrp="1"/>
          </p:cNvSpPr>
          <p:nvPr>
            <p:ph idx="1"/>
          </p:nvPr>
        </p:nvSpPr>
        <p:spPr/>
        <p:txBody>
          <a:bodyPr/>
          <a:lstStyle/>
          <a:p>
            <a:endParaRPr lang="en-BE"/>
          </a:p>
        </p:txBody>
      </p:sp>
      <p:sp>
        <p:nvSpPr>
          <p:cNvPr id="249" name="Forensic Applications"/>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rPr lang="en-GB" sz="4800" dirty="0">
                <a:solidFill>
                  <a:srgbClr val="1D8DB0"/>
                </a:solidFill>
                <a:effectLst/>
              </a:rPr>
              <a:t>Forensic Applications</a:t>
            </a:r>
            <a:endParaRPr dirty="0"/>
          </a:p>
        </p:txBody>
      </p:sp>
      <p:sp>
        <p:nvSpPr>
          <p:cNvPr id="250" name="Foto: ZDF"/>
          <p:cNvSpPr txBox="1"/>
          <p:nvPr/>
        </p:nvSpPr>
        <p:spPr>
          <a:xfrm>
            <a:off x="8732488" y="6563797"/>
            <a:ext cx="117500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buClr>
                <a:srgbClr val="000000"/>
              </a:buClr>
              <a:buFont typeface="Arial"/>
              <a:defRPr sz="1900" i="1">
                <a:latin typeface="Arial"/>
                <a:ea typeface="Arial"/>
                <a:cs typeface="Arial"/>
                <a:sym typeface="Arial"/>
              </a:defRPr>
            </a:lvl1pPr>
          </a:lstStyle>
          <a:p>
            <a:r>
              <a:t>Foto: ZDF</a:t>
            </a:r>
          </a:p>
        </p:txBody>
      </p:sp>
    </p:spTree>
    <p:extLst>
      <p:ext uri="{BB962C8B-B14F-4D97-AF65-F5344CB8AC3E}">
        <p14:creationId xmlns:p14="http://schemas.microsoft.com/office/powerpoint/2010/main" val="3751806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3F3663-10E5-3B40-B2D1-CBC7BBCA5131}"/>
              </a:ext>
            </a:extLst>
          </p:cNvPr>
          <p:cNvPicPr>
            <a:picLocks noGrp="1" noChangeAspect="1"/>
          </p:cNvPicPr>
          <p:nvPr>
            <p:ph idx="1"/>
          </p:nvPr>
        </p:nvPicPr>
        <p:blipFill>
          <a:blip r:embed="rId2"/>
          <a:stretch>
            <a:fillRect/>
          </a:stretch>
        </p:blipFill>
        <p:spPr>
          <a:xfrm>
            <a:off x="1271135" y="1468525"/>
            <a:ext cx="9524930" cy="4631986"/>
          </a:xfrm>
        </p:spPr>
      </p:pic>
      <p:sp>
        <p:nvSpPr>
          <p:cNvPr id="3" name="Footer Placeholder 2">
            <a:extLst>
              <a:ext uri="{FF2B5EF4-FFF2-40B4-BE49-F238E27FC236}">
                <a16:creationId xmlns:a16="http://schemas.microsoft.com/office/drawing/2014/main" id="{BCA26B02-3303-614E-A2E5-1EEDF4C76C6D}"/>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69DC2E24-3B22-2541-9849-77A35ED8B085}"/>
              </a:ext>
            </a:extLst>
          </p:cNvPr>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a:extLst>
              <a:ext uri="{FF2B5EF4-FFF2-40B4-BE49-F238E27FC236}">
                <a16:creationId xmlns:a16="http://schemas.microsoft.com/office/drawing/2014/main" id="{1E7655CD-696F-DB48-9D14-A5CD4ED301AA}"/>
              </a:ext>
            </a:extLst>
          </p:cNvPr>
          <p:cNvSpPr>
            <a:spLocks noGrp="1"/>
          </p:cNvSpPr>
          <p:nvPr>
            <p:ph type="title"/>
          </p:nvPr>
        </p:nvSpPr>
        <p:spPr/>
        <p:txBody>
          <a:bodyPr/>
          <a:lstStyle/>
          <a:p>
            <a:r>
              <a:rPr lang="en-BE" dirty="0"/>
              <a:t>History of biometrics</a:t>
            </a:r>
          </a:p>
        </p:txBody>
      </p:sp>
      <p:sp>
        <p:nvSpPr>
          <p:cNvPr id="8" name="Rectangle 7">
            <a:extLst>
              <a:ext uri="{FF2B5EF4-FFF2-40B4-BE49-F238E27FC236}">
                <a16:creationId xmlns:a16="http://schemas.microsoft.com/office/drawing/2014/main" id="{942B4D03-6E1A-5149-BCFD-D8D2D0CC2D98}"/>
              </a:ext>
            </a:extLst>
          </p:cNvPr>
          <p:cNvSpPr/>
          <p:nvPr/>
        </p:nvSpPr>
        <p:spPr>
          <a:xfrm>
            <a:off x="1499029" y="6349334"/>
            <a:ext cx="4301177" cy="307777"/>
          </a:xfrm>
          <a:prstGeom prst="rect">
            <a:avLst/>
          </a:prstGeom>
        </p:spPr>
        <p:txBody>
          <a:bodyPr wrap="none">
            <a:spAutoFit/>
          </a:bodyPr>
          <a:lstStyle/>
          <a:p>
            <a:r>
              <a:rPr lang="en-BE" sz="1400" dirty="0"/>
              <a:t>https://info.veridiumid.com/identity-through-the-ages</a:t>
            </a:r>
          </a:p>
        </p:txBody>
      </p:sp>
    </p:spTree>
    <p:extLst>
      <p:ext uri="{BB962C8B-B14F-4D97-AF65-F5344CB8AC3E}">
        <p14:creationId xmlns:p14="http://schemas.microsoft.com/office/powerpoint/2010/main" val="3604940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BD12D0-5D5B-A747-A6BB-36DA519E8C69}"/>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0797DF1D-F98B-8B47-9758-80205D968052}"/>
              </a:ext>
            </a:extLst>
          </p:cNvPr>
          <p:cNvSpPr>
            <a:spLocks noGrp="1"/>
          </p:cNvSpPr>
          <p:nvPr>
            <p:ph type="sldNum" sz="quarter" idx="12"/>
          </p:nvPr>
        </p:nvSpPr>
        <p:spPr/>
        <p:txBody>
          <a:bodyPr/>
          <a:lstStyle/>
          <a:p>
            <a:fld id="{0A297500-7527-634B-90F4-69D0994C32B4}" type="slidenum">
              <a:rPr lang="nl-NL" smtClean="0"/>
              <a:t>22</a:t>
            </a:fld>
            <a:endParaRPr lang="nl-NL"/>
          </a:p>
        </p:txBody>
      </p:sp>
      <p:sp>
        <p:nvSpPr>
          <p:cNvPr id="2" name="Content Placeholder 1">
            <a:extLst>
              <a:ext uri="{FF2B5EF4-FFF2-40B4-BE49-F238E27FC236}">
                <a16:creationId xmlns:a16="http://schemas.microsoft.com/office/drawing/2014/main" id="{E14FC96C-D0F6-3247-9770-A3C7A7901ED7}"/>
              </a:ext>
            </a:extLst>
          </p:cNvPr>
          <p:cNvSpPr>
            <a:spLocks noGrp="1"/>
          </p:cNvSpPr>
          <p:nvPr>
            <p:ph idx="1"/>
          </p:nvPr>
        </p:nvSpPr>
        <p:spPr/>
        <p:txBody>
          <a:bodyPr>
            <a:normAutofit fontScale="92500" lnSpcReduction="10000"/>
          </a:bodyPr>
          <a:lstStyle/>
          <a:p>
            <a:pPr marL="0" indent="0">
              <a:buNone/>
            </a:pPr>
            <a:r>
              <a:rPr lang="en-GB" b="1" dirty="0"/>
              <a:t>1858 – First systematic capture of hand images for identification purposes is recorded</a:t>
            </a:r>
            <a:endParaRPr lang="en-GB" dirty="0"/>
          </a:p>
          <a:p>
            <a:pPr marL="0" indent="0">
              <a:buNone/>
            </a:pPr>
            <a:r>
              <a:rPr lang="en-GB" dirty="0"/>
              <a:t>Sir William Herschel, working for the Civil Service of India, recorded a handprint on the back of a contract for each worker to distinguish employees from others who might claim to be employees when payday arrived. This was the first recorded systematic capture of hand and finger images that were uniformly taken for identification purposes.</a:t>
            </a:r>
            <a:br>
              <a:rPr lang="en-GB" dirty="0"/>
            </a:br>
            <a:endParaRPr lang="en-BE" dirty="0"/>
          </a:p>
        </p:txBody>
      </p:sp>
      <p:pic>
        <p:nvPicPr>
          <p:cNvPr id="8" name="Content Placeholder 7">
            <a:extLst>
              <a:ext uri="{FF2B5EF4-FFF2-40B4-BE49-F238E27FC236}">
                <a16:creationId xmlns:a16="http://schemas.microsoft.com/office/drawing/2014/main" id="{70266C2C-70F6-F840-B0F3-BA4D19A5A9F4}"/>
              </a:ext>
            </a:extLst>
          </p:cNvPr>
          <p:cNvPicPr>
            <a:picLocks noGrp="1" noChangeAspect="1"/>
          </p:cNvPicPr>
          <p:nvPr>
            <p:ph sz="quarter" idx="13"/>
          </p:nvPr>
        </p:nvPicPr>
        <p:blipFill>
          <a:blip r:embed="rId2"/>
          <a:stretch>
            <a:fillRect/>
          </a:stretch>
        </p:blipFill>
        <p:spPr>
          <a:xfrm>
            <a:off x="6216002" y="1627399"/>
            <a:ext cx="5400675" cy="4185523"/>
          </a:xfrm>
          <a:prstGeom prst="rect">
            <a:avLst/>
          </a:prstGeom>
        </p:spPr>
      </p:pic>
      <p:sp>
        <p:nvSpPr>
          <p:cNvPr id="5" name="Title 4">
            <a:extLst>
              <a:ext uri="{FF2B5EF4-FFF2-40B4-BE49-F238E27FC236}">
                <a16:creationId xmlns:a16="http://schemas.microsoft.com/office/drawing/2014/main" id="{6A2F2060-2972-A44C-B27A-C254A409AE3C}"/>
              </a:ext>
            </a:extLst>
          </p:cNvPr>
          <p:cNvSpPr>
            <a:spLocks noGrp="1"/>
          </p:cNvSpPr>
          <p:nvPr>
            <p:ph type="title"/>
          </p:nvPr>
        </p:nvSpPr>
        <p:spPr/>
        <p:txBody>
          <a:bodyPr/>
          <a:lstStyle/>
          <a:p>
            <a:r>
              <a:rPr lang="en-BE" dirty="0"/>
              <a:t>History of biometrics</a:t>
            </a:r>
          </a:p>
        </p:txBody>
      </p:sp>
      <p:sp>
        <p:nvSpPr>
          <p:cNvPr id="6" name="TextBox 5">
            <a:extLst>
              <a:ext uri="{FF2B5EF4-FFF2-40B4-BE49-F238E27FC236}">
                <a16:creationId xmlns:a16="http://schemas.microsoft.com/office/drawing/2014/main" id="{8249389B-2C3A-0149-AF1C-B843D2FA7501}"/>
              </a:ext>
            </a:extLst>
          </p:cNvPr>
          <p:cNvSpPr txBox="1"/>
          <p:nvPr/>
        </p:nvSpPr>
        <p:spPr>
          <a:xfrm>
            <a:off x="1424762" y="6349334"/>
            <a:ext cx="6750631" cy="369332"/>
          </a:xfrm>
          <a:prstGeom prst="rect">
            <a:avLst/>
          </a:prstGeom>
          <a:noFill/>
        </p:spPr>
        <p:txBody>
          <a:bodyPr wrap="none" rtlCol="0">
            <a:spAutoFit/>
          </a:bodyPr>
          <a:lstStyle/>
          <a:p>
            <a:r>
              <a:rPr lang="en-GB" dirty="0"/>
              <a:t>https://</a:t>
            </a:r>
            <a:r>
              <a:rPr lang="en-GB" dirty="0" err="1"/>
              <a:t>www.biometricupdate.com</a:t>
            </a:r>
            <a:r>
              <a:rPr lang="en-GB" dirty="0"/>
              <a:t>/201802/history-of-biometrics-2</a:t>
            </a:r>
            <a:endParaRPr lang="en-BE" dirty="0"/>
          </a:p>
        </p:txBody>
      </p:sp>
    </p:spTree>
    <p:extLst>
      <p:ext uri="{BB962C8B-B14F-4D97-AF65-F5344CB8AC3E}">
        <p14:creationId xmlns:p14="http://schemas.microsoft.com/office/powerpoint/2010/main" val="3639725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935140A-3555-F04B-9F6A-70A3A8656225}"/>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8462C480-9448-0D4B-9ECD-CC872ECE218A}"/>
              </a:ext>
            </a:extLst>
          </p:cNvPr>
          <p:cNvSpPr>
            <a:spLocks noGrp="1"/>
          </p:cNvSpPr>
          <p:nvPr>
            <p:ph type="sldNum" sz="quarter" idx="12"/>
          </p:nvPr>
        </p:nvSpPr>
        <p:spPr/>
        <p:txBody>
          <a:bodyPr/>
          <a:lstStyle/>
          <a:p>
            <a:fld id="{0A297500-7527-634B-90F4-69D0994C32B4}" type="slidenum">
              <a:rPr lang="nl-NL" smtClean="0"/>
              <a:t>23</a:t>
            </a:fld>
            <a:endParaRPr lang="nl-NL"/>
          </a:p>
        </p:txBody>
      </p:sp>
      <p:sp>
        <p:nvSpPr>
          <p:cNvPr id="2" name="Content Placeholder 1">
            <a:extLst>
              <a:ext uri="{FF2B5EF4-FFF2-40B4-BE49-F238E27FC236}">
                <a16:creationId xmlns:a16="http://schemas.microsoft.com/office/drawing/2014/main" id="{3B812BA8-297D-8E4F-A28F-0FCB8133387A}"/>
              </a:ext>
            </a:extLst>
          </p:cNvPr>
          <p:cNvSpPr>
            <a:spLocks noGrp="1"/>
          </p:cNvSpPr>
          <p:nvPr>
            <p:ph idx="1"/>
          </p:nvPr>
        </p:nvSpPr>
        <p:spPr/>
        <p:txBody>
          <a:bodyPr>
            <a:normAutofit fontScale="85000" lnSpcReduction="10000"/>
          </a:bodyPr>
          <a:lstStyle/>
          <a:p>
            <a:pPr marL="0" indent="0">
              <a:buNone/>
            </a:pPr>
            <a:r>
              <a:rPr lang="en-GB" b="1" dirty="0"/>
              <a:t>1870 – Bertillon develops anthropometries to identify individuals</a:t>
            </a:r>
            <a:endParaRPr lang="en-GB" dirty="0"/>
          </a:p>
          <a:p>
            <a:pPr marL="0" indent="0">
              <a:buNone/>
            </a:pPr>
            <a:r>
              <a:rPr lang="en-GB" dirty="0"/>
              <a:t>Alphonse Bertillon developed “Bertillonage” or anthropometries, a method of identifying individuals based on detailed records of their body measurements, physical descriptions and photographs. Repeat criminal offenders often provided different aliases when arrested. Bertillon noted that although they could change their names, they could not change certain elements of their bodies. Police authorities throughout the world used his system, until its use quickly faded when it was discovered that some people shared the same measurements.</a:t>
            </a:r>
          </a:p>
          <a:p>
            <a:pPr marL="0" indent="0">
              <a:buNone/>
            </a:pPr>
            <a:endParaRPr lang="en-BE" dirty="0"/>
          </a:p>
        </p:txBody>
      </p:sp>
      <p:pic>
        <p:nvPicPr>
          <p:cNvPr id="7" name="Content Placeholder 6">
            <a:extLst>
              <a:ext uri="{FF2B5EF4-FFF2-40B4-BE49-F238E27FC236}">
                <a16:creationId xmlns:a16="http://schemas.microsoft.com/office/drawing/2014/main" id="{0EA74CA9-8F32-534D-A576-5AC077670FEF}"/>
              </a:ext>
            </a:extLst>
          </p:cNvPr>
          <p:cNvPicPr>
            <a:picLocks noGrp="1" noChangeAspect="1"/>
          </p:cNvPicPr>
          <p:nvPr>
            <p:ph sz="quarter" idx="13"/>
          </p:nvPr>
        </p:nvPicPr>
        <p:blipFill>
          <a:blip r:embed="rId2"/>
          <a:stretch>
            <a:fillRect/>
          </a:stretch>
        </p:blipFill>
        <p:spPr>
          <a:xfrm>
            <a:off x="6216650" y="1719079"/>
            <a:ext cx="5400675" cy="4337417"/>
          </a:xfrm>
          <a:prstGeom prst="rect">
            <a:avLst/>
          </a:prstGeom>
        </p:spPr>
      </p:pic>
      <p:sp>
        <p:nvSpPr>
          <p:cNvPr id="5" name="Title 4">
            <a:extLst>
              <a:ext uri="{FF2B5EF4-FFF2-40B4-BE49-F238E27FC236}">
                <a16:creationId xmlns:a16="http://schemas.microsoft.com/office/drawing/2014/main" id="{99BF7953-70F2-EC43-81A6-AACF360669D0}"/>
              </a:ext>
            </a:extLst>
          </p:cNvPr>
          <p:cNvSpPr>
            <a:spLocks noGrp="1"/>
          </p:cNvSpPr>
          <p:nvPr>
            <p:ph type="title"/>
          </p:nvPr>
        </p:nvSpPr>
        <p:spPr/>
        <p:txBody>
          <a:bodyPr/>
          <a:lstStyle/>
          <a:p>
            <a:r>
              <a:rPr lang="en-BE" dirty="0"/>
              <a:t>History of biometrics</a:t>
            </a:r>
          </a:p>
        </p:txBody>
      </p:sp>
    </p:spTree>
    <p:extLst>
      <p:ext uri="{BB962C8B-B14F-4D97-AF65-F5344CB8AC3E}">
        <p14:creationId xmlns:p14="http://schemas.microsoft.com/office/powerpoint/2010/main" val="3145041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B9294F-04D7-0B42-A8AC-85B5283588C4}"/>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DB40C90-0348-A847-914C-44BA665020E4}"/>
              </a:ext>
            </a:extLst>
          </p:cNvPr>
          <p:cNvSpPr>
            <a:spLocks noGrp="1"/>
          </p:cNvSpPr>
          <p:nvPr>
            <p:ph type="sldNum" sz="quarter" idx="12"/>
          </p:nvPr>
        </p:nvSpPr>
        <p:spPr/>
        <p:txBody>
          <a:bodyPr/>
          <a:lstStyle/>
          <a:p>
            <a:fld id="{0A297500-7527-634B-90F4-69D0994C32B4}" type="slidenum">
              <a:rPr lang="nl-NL" smtClean="0"/>
              <a:t>24</a:t>
            </a:fld>
            <a:endParaRPr lang="nl-NL"/>
          </a:p>
        </p:txBody>
      </p:sp>
      <p:sp>
        <p:nvSpPr>
          <p:cNvPr id="2" name="Content Placeholder 1">
            <a:extLst>
              <a:ext uri="{FF2B5EF4-FFF2-40B4-BE49-F238E27FC236}">
                <a16:creationId xmlns:a16="http://schemas.microsoft.com/office/drawing/2014/main" id="{032FD609-D8DC-1642-88BA-D015E8A96C5A}"/>
              </a:ext>
            </a:extLst>
          </p:cNvPr>
          <p:cNvSpPr>
            <a:spLocks noGrp="1"/>
          </p:cNvSpPr>
          <p:nvPr>
            <p:ph idx="1"/>
          </p:nvPr>
        </p:nvSpPr>
        <p:spPr/>
        <p:txBody>
          <a:bodyPr>
            <a:normAutofit fontScale="92500"/>
          </a:bodyPr>
          <a:lstStyle/>
          <a:p>
            <a:pPr marL="0" indent="0">
              <a:buNone/>
            </a:pPr>
            <a:r>
              <a:rPr lang="en-GB" sz="1600" b="1" dirty="0"/>
              <a:t>1896 – Henry develops a fingerprint classification system</a:t>
            </a:r>
            <a:endParaRPr lang="en-GB" sz="1600" dirty="0"/>
          </a:p>
          <a:p>
            <a:pPr marL="0" indent="0">
              <a:buNone/>
            </a:pPr>
            <a:r>
              <a:rPr lang="en-GB" sz="1600" dirty="0"/>
              <a:t>Sir Edward Henry, Inspector General of the Bengal Police, was in search of a method of identification to implement concurrently or to replace anthropometries. Henry consulted Sir Francis Galton regarding fingerprinting as a method of identifying criminals. Once the fingerprinting system was implemented, one of Henry’s workers, </a:t>
            </a:r>
            <a:r>
              <a:rPr lang="en-GB" sz="1600" dirty="0" err="1"/>
              <a:t>Azizul</a:t>
            </a:r>
            <a:r>
              <a:rPr lang="en-GB" sz="1600" dirty="0"/>
              <a:t> Haque, developed a method of classifying and storing the information so that searching could be performed easily and efficiently. Sir Henry later established the first British fingerprint files in London. The Henry Classification System, as it came to be known, was the precursor to the classification system used for many years by the Federal Bureau of Investigation (FBI) and other criminal justice organizations that perform </a:t>
            </a:r>
            <a:r>
              <a:rPr lang="en-GB" sz="1600" dirty="0" err="1"/>
              <a:t>tenprint</a:t>
            </a:r>
            <a:r>
              <a:rPr lang="en-GB" sz="1600" dirty="0"/>
              <a:t> fingerprint searches.</a:t>
            </a:r>
          </a:p>
          <a:p>
            <a:pPr marL="0" indent="0">
              <a:buNone/>
            </a:pPr>
            <a:r>
              <a:rPr lang="en-GB" sz="1600" dirty="0"/>
              <a:t>In July 1901 the Fingerprint Branch at New Scotland Yard (Metropolitan Police) was created using the Henry System of Fingerprint Classification.</a:t>
            </a:r>
          </a:p>
        </p:txBody>
      </p:sp>
      <p:pic>
        <p:nvPicPr>
          <p:cNvPr id="7" name="Content Placeholder 6">
            <a:extLst>
              <a:ext uri="{FF2B5EF4-FFF2-40B4-BE49-F238E27FC236}">
                <a16:creationId xmlns:a16="http://schemas.microsoft.com/office/drawing/2014/main" id="{70767934-1C3A-4E4E-B145-55200938C2E5}"/>
              </a:ext>
            </a:extLst>
          </p:cNvPr>
          <p:cNvPicPr>
            <a:picLocks noGrp="1" noChangeAspect="1"/>
          </p:cNvPicPr>
          <p:nvPr>
            <p:ph sz="quarter" idx="13"/>
          </p:nvPr>
        </p:nvPicPr>
        <p:blipFill>
          <a:blip r:embed="rId2"/>
          <a:stretch>
            <a:fillRect/>
          </a:stretch>
        </p:blipFill>
        <p:spPr>
          <a:xfrm>
            <a:off x="6216650" y="2368848"/>
            <a:ext cx="5400675" cy="3037879"/>
          </a:xfrm>
          <a:prstGeom prst="rect">
            <a:avLst/>
          </a:prstGeom>
        </p:spPr>
      </p:pic>
      <p:sp>
        <p:nvSpPr>
          <p:cNvPr id="5" name="Title 4">
            <a:extLst>
              <a:ext uri="{FF2B5EF4-FFF2-40B4-BE49-F238E27FC236}">
                <a16:creationId xmlns:a16="http://schemas.microsoft.com/office/drawing/2014/main" id="{2780F247-04DA-304C-93A4-E13B89D3F212}"/>
              </a:ext>
            </a:extLst>
          </p:cNvPr>
          <p:cNvSpPr>
            <a:spLocks noGrp="1"/>
          </p:cNvSpPr>
          <p:nvPr>
            <p:ph type="title"/>
          </p:nvPr>
        </p:nvSpPr>
        <p:spPr/>
        <p:txBody>
          <a:bodyPr/>
          <a:lstStyle/>
          <a:p>
            <a:r>
              <a:rPr lang="en-BE" dirty="0"/>
              <a:t>History of biometrics</a:t>
            </a:r>
          </a:p>
        </p:txBody>
      </p:sp>
    </p:spTree>
    <p:extLst>
      <p:ext uri="{BB962C8B-B14F-4D97-AF65-F5344CB8AC3E}">
        <p14:creationId xmlns:p14="http://schemas.microsoft.com/office/powerpoint/2010/main" val="2457316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4A02D50-E188-724C-9974-AF892041688F}"/>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7E09AB1A-7C4A-B946-8DA5-528D0DE25AFF}"/>
              </a:ext>
            </a:extLst>
          </p:cNvPr>
          <p:cNvSpPr>
            <a:spLocks noGrp="1"/>
          </p:cNvSpPr>
          <p:nvPr>
            <p:ph type="sldNum" sz="quarter" idx="12"/>
          </p:nvPr>
        </p:nvSpPr>
        <p:spPr/>
        <p:txBody>
          <a:bodyPr/>
          <a:lstStyle/>
          <a:p>
            <a:fld id="{0A297500-7527-634B-90F4-69D0994C32B4}" type="slidenum">
              <a:rPr lang="nl-NL" smtClean="0"/>
              <a:t>25</a:t>
            </a:fld>
            <a:endParaRPr lang="nl-NL"/>
          </a:p>
        </p:txBody>
      </p:sp>
      <p:sp>
        <p:nvSpPr>
          <p:cNvPr id="2" name="Content Placeholder 1">
            <a:extLst>
              <a:ext uri="{FF2B5EF4-FFF2-40B4-BE49-F238E27FC236}">
                <a16:creationId xmlns:a16="http://schemas.microsoft.com/office/drawing/2014/main" id="{4E01AEC0-3EA1-C648-AD7F-04ECD386B2B6}"/>
              </a:ext>
            </a:extLst>
          </p:cNvPr>
          <p:cNvSpPr>
            <a:spLocks noGrp="1"/>
          </p:cNvSpPr>
          <p:nvPr>
            <p:ph idx="1"/>
          </p:nvPr>
        </p:nvSpPr>
        <p:spPr/>
        <p:txBody>
          <a:bodyPr>
            <a:normAutofit fontScale="85000" lnSpcReduction="10000"/>
          </a:bodyPr>
          <a:lstStyle/>
          <a:p>
            <a:pPr marL="0" indent="0">
              <a:buNone/>
            </a:pPr>
            <a:r>
              <a:rPr lang="en-GB" sz="1800" b="1" dirty="0"/>
              <a:t>1903 – NY State Prisons begin using fingerprints</a:t>
            </a:r>
            <a:endParaRPr lang="en-GB" sz="1800" dirty="0"/>
          </a:p>
          <a:p>
            <a:pPr marL="0" indent="0">
              <a:buNone/>
            </a:pPr>
            <a:r>
              <a:rPr lang="en-GB" sz="1800" dirty="0"/>
              <a:t>“The New York Civil Service Commission established the practice of fingerprinting applicants to prevent them from having better qualified persons take their tests for them.” </a:t>
            </a:r>
          </a:p>
          <a:p>
            <a:pPr marL="0" indent="0">
              <a:buNone/>
            </a:pPr>
            <a:r>
              <a:rPr lang="en-GB" sz="1800" dirty="0"/>
              <a:t>This practice was adopted by the New York state prison system where fingerprints were used “for the identification of criminals in 1903. </a:t>
            </a:r>
          </a:p>
          <a:p>
            <a:pPr marL="0" indent="0">
              <a:buNone/>
            </a:pPr>
            <a:r>
              <a:rPr lang="en-GB" sz="1800" dirty="0"/>
              <a:t>In 1904 the fingerprint system accelerated when the United States Penitentiary at Leavenworth, Kansas, and the St. Louis, Missouri Police Department both established fingerprint bureaus. </a:t>
            </a:r>
          </a:p>
          <a:p>
            <a:pPr marL="0" indent="0">
              <a:buNone/>
            </a:pPr>
            <a:r>
              <a:rPr lang="en-GB" sz="1800" dirty="0"/>
              <a:t>During the first quarter of the 20th century, more and more local police identification bureaus established fingerprint systems. </a:t>
            </a:r>
          </a:p>
          <a:p>
            <a:pPr marL="0" indent="0">
              <a:buNone/>
            </a:pPr>
            <a:r>
              <a:rPr lang="en-GB" sz="1800" dirty="0"/>
              <a:t>The growing need and demand by police officials for a national repository and clearinghouse for fingerprint records led to an Act of Congress on July 1, 1921, establishing the Identification Division of the FBI.”</a:t>
            </a:r>
          </a:p>
        </p:txBody>
      </p:sp>
      <p:pic>
        <p:nvPicPr>
          <p:cNvPr id="7" name="Content Placeholder 6">
            <a:extLst>
              <a:ext uri="{FF2B5EF4-FFF2-40B4-BE49-F238E27FC236}">
                <a16:creationId xmlns:a16="http://schemas.microsoft.com/office/drawing/2014/main" id="{B0E3A7F7-A118-4A4F-AB89-9562CE737C58}"/>
              </a:ext>
            </a:extLst>
          </p:cNvPr>
          <p:cNvPicPr>
            <a:picLocks noGrp="1" noChangeAspect="1"/>
          </p:cNvPicPr>
          <p:nvPr>
            <p:ph sz="quarter" idx="13"/>
          </p:nvPr>
        </p:nvPicPr>
        <p:blipFill>
          <a:blip r:embed="rId2"/>
          <a:stretch>
            <a:fillRect/>
          </a:stretch>
        </p:blipFill>
        <p:spPr>
          <a:xfrm>
            <a:off x="7494378" y="1655763"/>
            <a:ext cx="2845218" cy="4464050"/>
          </a:xfrm>
          <a:prstGeom prst="rect">
            <a:avLst/>
          </a:prstGeom>
        </p:spPr>
      </p:pic>
      <p:sp>
        <p:nvSpPr>
          <p:cNvPr id="5" name="Title 4">
            <a:extLst>
              <a:ext uri="{FF2B5EF4-FFF2-40B4-BE49-F238E27FC236}">
                <a16:creationId xmlns:a16="http://schemas.microsoft.com/office/drawing/2014/main" id="{28DB919B-0C16-F843-BEBC-61DC07D1371B}"/>
              </a:ext>
            </a:extLst>
          </p:cNvPr>
          <p:cNvSpPr>
            <a:spLocks noGrp="1"/>
          </p:cNvSpPr>
          <p:nvPr>
            <p:ph type="title"/>
          </p:nvPr>
        </p:nvSpPr>
        <p:spPr/>
        <p:txBody>
          <a:bodyPr/>
          <a:lstStyle/>
          <a:p>
            <a:r>
              <a:rPr lang="en-BE" dirty="0"/>
              <a:t>History of biometrics</a:t>
            </a:r>
          </a:p>
        </p:txBody>
      </p:sp>
    </p:spTree>
    <p:extLst>
      <p:ext uri="{BB962C8B-B14F-4D97-AF65-F5344CB8AC3E}">
        <p14:creationId xmlns:p14="http://schemas.microsoft.com/office/powerpoint/2010/main" val="1140011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C122DA9-6793-4746-8D41-53ECC03DB2CD}"/>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EAEFE995-4A9E-9741-A4A5-9E6666CCB7FA}"/>
              </a:ext>
            </a:extLst>
          </p:cNvPr>
          <p:cNvSpPr>
            <a:spLocks noGrp="1"/>
          </p:cNvSpPr>
          <p:nvPr>
            <p:ph type="sldNum" sz="quarter" idx="12"/>
          </p:nvPr>
        </p:nvSpPr>
        <p:spPr/>
        <p:txBody>
          <a:bodyPr/>
          <a:lstStyle/>
          <a:p>
            <a:fld id="{0A297500-7527-634B-90F4-69D0994C32B4}" type="slidenum">
              <a:rPr lang="nl-NL" smtClean="0"/>
              <a:t>26</a:t>
            </a:fld>
            <a:endParaRPr lang="nl-NL"/>
          </a:p>
        </p:txBody>
      </p:sp>
      <p:sp>
        <p:nvSpPr>
          <p:cNvPr id="2" name="Content Placeholder 1">
            <a:extLst>
              <a:ext uri="{FF2B5EF4-FFF2-40B4-BE49-F238E27FC236}">
                <a16:creationId xmlns:a16="http://schemas.microsoft.com/office/drawing/2014/main" id="{1E1D6A6A-89A5-F840-8AD7-EBF82AEE4C7E}"/>
              </a:ext>
            </a:extLst>
          </p:cNvPr>
          <p:cNvSpPr>
            <a:spLocks noGrp="1"/>
          </p:cNvSpPr>
          <p:nvPr>
            <p:ph idx="1"/>
          </p:nvPr>
        </p:nvSpPr>
        <p:spPr/>
        <p:txBody>
          <a:bodyPr>
            <a:normAutofit fontScale="85000" lnSpcReduction="20000"/>
          </a:bodyPr>
          <a:lstStyle/>
          <a:p>
            <a:pPr marL="0" indent="0">
              <a:buNone/>
            </a:pPr>
            <a:r>
              <a:rPr lang="en-GB" b="1" dirty="0"/>
              <a:t>1969 – FBI pushes to make fingerprint recognition an automated process</a:t>
            </a:r>
            <a:endParaRPr lang="en-GB" dirty="0"/>
          </a:p>
          <a:p>
            <a:pPr marL="0" indent="0">
              <a:buNone/>
            </a:pPr>
            <a:r>
              <a:rPr lang="en-GB" dirty="0"/>
              <a:t>In 1969, the Federal Bureau of Investigation (FBI) began its push to develop a system to automate its fingerprint identification process, which was quickly becoming overwhelming and required many man-hours. </a:t>
            </a:r>
          </a:p>
          <a:p>
            <a:pPr marL="0" indent="0">
              <a:buNone/>
            </a:pPr>
            <a:r>
              <a:rPr lang="en-GB" dirty="0"/>
              <a:t>The FBI contracted the National Institute of Standards and Technology (NIST) to study the process of automating fingerprint identification. </a:t>
            </a:r>
          </a:p>
          <a:p>
            <a:pPr marL="0" indent="0">
              <a:buNone/>
            </a:pPr>
            <a:r>
              <a:rPr lang="en-GB" dirty="0"/>
              <a:t>NIST identified two key challenges: </a:t>
            </a:r>
          </a:p>
          <a:p>
            <a:pPr marL="457200" indent="-457200">
              <a:buFont typeface="+mj-lt"/>
              <a:buAutoNum type="arabicPeriod"/>
            </a:pPr>
            <a:r>
              <a:rPr lang="en-GB" dirty="0"/>
              <a:t>scanning fingerprint cards and identifying minutiae</a:t>
            </a:r>
          </a:p>
          <a:p>
            <a:pPr marL="457200" indent="-457200">
              <a:buFont typeface="+mj-lt"/>
              <a:buAutoNum type="arabicPeriod"/>
            </a:pPr>
            <a:r>
              <a:rPr lang="en-GB" dirty="0"/>
              <a:t>comparing and matching lists of minutiae.</a:t>
            </a:r>
          </a:p>
          <a:p>
            <a:pPr marL="0" indent="0">
              <a:buNone/>
            </a:pPr>
            <a:endParaRPr lang="en-BE" dirty="0"/>
          </a:p>
        </p:txBody>
      </p:sp>
      <p:pic>
        <p:nvPicPr>
          <p:cNvPr id="7" name="Content Placeholder 6">
            <a:extLst>
              <a:ext uri="{FF2B5EF4-FFF2-40B4-BE49-F238E27FC236}">
                <a16:creationId xmlns:a16="http://schemas.microsoft.com/office/drawing/2014/main" id="{AFC3CEDA-6DAE-FF46-A6AF-7EFCD3F9EEA3}"/>
              </a:ext>
            </a:extLst>
          </p:cNvPr>
          <p:cNvPicPr>
            <a:picLocks noGrp="1" noChangeAspect="1"/>
          </p:cNvPicPr>
          <p:nvPr>
            <p:ph sz="quarter" idx="13"/>
          </p:nvPr>
        </p:nvPicPr>
        <p:blipFill>
          <a:blip r:embed="rId2"/>
          <a:stretch>
            <a:fillRect/>
          </a:stretch>
        </p:blipFill>
        <p:spPr>
          <a:xfrm>
            <a:off x="6216650" y="2976774"/>
            <a:ext cx="5400675" cy="1822027"/>
          </a:xfrm>
          <a:prstGeom prst="rect">
            <a:avLst/>
          </a:prstGeom>
        </p:spPr>
      </p:pic>
      <p:sp>
        <p:nvSpPr>
          <p:cNvPr id="5" name="Title 4">
            <a:extLst>
              <a:ext uri="{FF2B5EF4-FFF2-40B4-BE49-F238E27FC236}">
                <a16:creationId xmlns:a16="http://schemas.microsoft.com/office/drawing/2014/main" id="{A65ACE00-57D3-834D-8E70-7D8E45384A4F}"/>
              </a:ext>
            </a:extLst>
          </p:cNvPr>
          <p:cNvSpPr>
            <a:spLocks noGrp="1"/>
          </p:cNvSpPr>
          <p:nvPr>
            <p:ph type="title"/>
          </p:nvPr>
        </p:nvSpPr>
        <p:spPr/>
        <p:txBody>
          <a:bodyPr/>
          <a:lstStyle/>
          <a:p>
            <a:r>
              <a:rPr lang="en-BE" dirty="0"/>
              <a:t>History of biometrics</a:t>
            </a:r>
          </a:p>
        </p:txBody>
      </p:sp>
    </p:spTree>
    <p:extLst>
      <p:ext uri="{BB962C8B-B14F-4D97-AF65-F5344CB8AC3E}">
        <p14:creationId xmlns:p14="http://schemas.microsoft.com/office/powerpoint/2010/main" val="1661958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6C2F86-7B87-CE4B-A61A-4E0110604CA2}"/>
              </a:ext>
            </a:extLst>
          </p:cNvPr>
          <p:cNvSpPr>
            <a:spLocks noGrp="1"/>
          </p:cNvSpPr>
          <p:nvPr>
            <p:ph idx="1"/>
          </p:nvPr>
        </p:nvSpPr>
        <p:spPr/>
        <p:txBody>
          <a:bodyPr>
            <a:normAutofit/>
          </a:bodyPr>
          <a:lstStyle/>
          <a:p>
            <a:r>
              <a:rPr lang="en-GB" dirty="0"/>
              <a:t>1974- First commercial </a:t>
            </a:r>
            <a:r>
              <a:rPr lang="en-GB" b="1" dirty="0"/>
              <a:t>hand geometry </a:t>
            </a:r>
            <a:r>
              <a:rPr lang="en-GB" dirty="0"/>
              <a:t>systems become available</a:t>
            </a:r>
          </a:p>
          <a:p>
            <a:r>
              <a:rPr lang="en-GB" dirty="0"/>
              <a:t>1976 – First prototype system for </a:t>
            </a:r>
            <a:r>
              <a:rPr lang="en-GB" b="1" dirty="0"/>
              <a:t>speaker recognition </a:t>
            </a:r>
            <a:r>
              <a:rPr lang="en-GB" dirty="0"/>
              <a:t>is developed</a:t>
            </a:r>
          </a:p>
          <a:p>
            <a:r>
              <a:rPr lang="en-GB" dirty="0"/>
              <a:t>1977 – Patent is awarded for acquisition of </a:t>
            </a:r>
            <a:r>
              <a:rPr lang="en-GB" b="1" dirty="0"/>
              <a:t>dynamic signature </a:t>
            </a:r>
            <a:r>
              <a:rPr lang="en-GB" dirty="0"/>
              <a:t>information</a:t>
            </a:r>
          </a:p>
          <a:p>
            <a:r>
              <a:rPr lang="en-GB" dirty="0"/>
              <a:t>1985 – Patent for </a:t>
            </a:r>
            <a:r>
              <a:rPr lang="en-GB" b="1" dirty="0"/>
              <a:t>hand identification </a:t>
            </a:r>
            <a:r>
              <a:rPr lang="en-GB" dirty="0"/>
              <a:t>is awarded</a:t>
            </a:r>
          </a:p>
          <a:p>
            <a:r>
              <a:rPr lang="en-GB" dirty="0"/>
              <a:t>1988 – Eigenface technique is developed for </a:t>
            </a:r>
            <a:r>
              <a:rPr lang="en-GB" b="1" dirty="0"/>
              <a:t>face recognition</a:t>
            </a:r>
          </a:p>
          <a:p>
            <a:r>
              <a:rPr lang="en-GB" dirty="0"/>
              <a:t>1991 – </a:t>
            </a:r>
            <a:r>
              <a:rPr lang="en-GB" b="1" dirty="0"/>
              <a:t>Face detection </a:t>
            </a:r>
            <a:r>
              <a:rPr lang="en-GB" dirty="0"/>
              <a:t>is pioneered, making real time face recognition possible</a:t>
            </a:r>
          </a:p>
          <a:p>
            <a:r>
              <a:rPr lang="en-GB" dirty="0"/>
              <a:t>1994 – First </a:t>
            </a:r>
            <a:r>
              <a:rPr lang="en-GB" b="1" dirty="0"/>
              <a:t>iris recognition </a:t>
            </a:r>
            <a:r>
              <a:rPr lang="en-GB" dirty="0"/>
              <a:t>algorithm is patented</a:t>
            </a:r>
            <a:endParaRPr lang="en-BE" dirty="0"/>
          </a:p>
        </p:txBody>
      </p:sp>
      <p:sp>
        <p:nvSpPr>
          <p:cNvPr id="3" name="Footer Placeholder 2">
            <a:extLst>
              <a:ext uri="{FF2B5EF4-FFF2-40B4-BE49-F238E27FC236}">
                <a16:creationId xmlns:a16="http://schemas.microsoft.com/office/drawing/2014/main" id="{9BCBADBD-07A1-6141-865C-818A8257B52E}"/>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9151DC05-1703-EB4F-AB2C-72A41542E0DD}"/>
              </a:ext>
            </a:extLst>
          </p:cNvPr>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a:extLst>
              <a:ext uri="{FF2B5EF4-FFF2-40B4-BE49-F238E27FC236}">
                <a16:creationId xmlns:a16="http://schemas.microsoft.com/office/drawing/2014/main" id="{AD580616-0D54-B843-8986-53534E5A062F}"/>
              </a:ext>
            </a:extLst>
          </p:cNvPr>
          <p:cNvSpPr>
            <a:spLocks noGrp="1"/>
          </p:cNvSpPr>
          <p:nvPr>
            <p:ph type="title"/>
          </p:nvPr>
        </p:nvSpPr>
        <p:spPr/>
        <p:txBody>
          <a:bodyPr/>
          <a:lstStyle/>
          <a:p>
            <a:r>
              <a:rPr lang="en-BE" dirty="0"/>
              <a:t>History of biometrics</a:t>
            </a:r>
          </a:p>
        </p:txBody>
      </p:sp>
    </p:spTree>
    <p:extLst>
      <p:ext uri="{BB962C8B-B14F-4D97-AF65-F5344CB8AC3E}">
        <p14:creationId xmlns:p14="http://schemas.microsoft.com/office/powerpoint/2010/main" val="1912282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47EC19-2E70-D64E-8E1B-0086A7390BEC}"/>
              </a:ext>
            </a:extLst>
          </p:cNvPr>
          <p:cNvSpPr>
            <a:spLocks noGrp="1"/>
          </p:cNvSpPr>
          <p:nvPr>
            <p:ph idx="1"/>
          </p:nvPr>
        </p:nvSpPr>
        <p:spPr/>
        <p:txBody>
          <a:bodyPr/>
          <a:lstStyle/>
          <a:p>
            <a:pPr marL="0" indent="0">
              <a:buNone/>
            </a:pPr>
            <a:r>
              <a:rPr lang="en-GB" b="1" dirty="0"/>
              <a:t>Operational goals</a:t>
            </a:r>
          </a:p>
          <a:p>
            <a:pPr lvl="1"/>
            <a:r>
              <a:rPr lang="en-GB" dirty="0"/>
              <a:t>S</a:t>
            </a:r>
            <a:r>
              <a:rPr lang="en-BE" dirty="0"/>
              <a:t>earch for known individuals</a:t>
            </a:r>
          </a:p>
          <a:p>
            <a:pPr lvl="1"/>
            <a:r>
              <a:rPr lang="en-GB" dirty="0"/>
              <a:t>S</a:t>
            </a:r>
            <a:r>
              <a:rPr lang="en-BE" dirty="0"/>
              <a:t>earch for unknown individual</a:t>
            </a:r>
          </a:p>
          <a:p>
            <a:pPr lvl="1"/>
            <a:r>
              <a:rPr lang="en-BE" dirty="0"/>
              <a:t>Verify a claimed identity</a:t>
            </a:r>
          </a:p>
          <a:p>
            <a:pPr lvl="1"/>
            <a:r>
              <a:rPr lang="en-BE" dirty="0"/>
              <a:t>V</a:t>
            </a:r>
            <a:r>
              <a:rPr lang="en-GB" dirty="0"/>
              <a:t>e</a:t>
            </a:r>
            <a:r>
              <a:rPr lang="en-BE" dirty="0"/>
              <a:t>rify an unclaimed identity</a:t>
            </a:r>
          </a:p>
          <a:p>
            <a:pPr lvl="1"/>
            <a:r>
              <a:rPr lang="en-BE" dirty="0"/>
              <a:t>V</a:t>
            </a:r>
            <a:r>
              <a:rPr lang="en-GB" dirty="0" err="1"/>
              <a:t>erify</a:t>
            </a:r>
            <a:r>
              <a:rPr lang="en-GB" dirty="0"/>
              <a:t> that the individual has no identity in the system at all</a:t>
            </a:r>
          </a:p>
          <a:p>
            <a:endParaRPr lang="en-BE" dirty="0"/>
          </a:p>
        </p:txBody>
      </p:sp>
      <p:sp>
        <p:nvSpPr>
          <p:cNvPr id="3" name="Footer Placeholder 2">
            <a:extLst>
              <a:ext uri="{FF2B5EF4-FFF2-40B4-BE49-F238E27FC236}">
                <a16:creationId xmlns:a16="http://schemas.microsoft.com/office/drawing/2014/main" id="{1318721F-65A8-694B-B6D6-CDAF2D3A978F}"/>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2B825865-6DCF-2C42-87B5-B3BAEEE90217}"/>
              </a:ext>
            </a:extLst>
          </p:cNvPr>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a:extLst>
              <a:ext uri="{FF2B5EF4-FFF2-40B4-BE49-F238E27FC236}">
                <a16:creationId xmlns:a16="http://schemas.microsoft.com/office/drawing/2014/main" id="{3CDE12BF-72FA-FD41-9AEF-D905FD7F8AA6}"/>
              </a:ext>
            </a:extLst>
          </p:cNvPr>
          <p:cNvSpPr>
            <a:spLocks noGrp="1"/>
          </p:cNvSpPr>
          <p:nvPr>
            <p:ph type="title"/>
          </p:nvPr>
        </p:nvSpPr>
        <p:spPr/>
        <p:txBody>
          <a:bodyPr/>
          <a:lstStyle/>
          <a:p>
            <a:r>
              <a:rPr lang="en-BE" dirty="0"/>
              <a:t>Variation in biometric applications</a:t>
            </a:r>
          </a:p>
        </p:txBody>
      </p:sp>
      <p:sp>
        <p:nvSpPr>
          <p:cNvPr id="6" name="TextBox 5">
            <a:extLst>
              <a:ext uri="{FF2B5EF4-FFF2-40B4-BE49-F238E27FC236}">
                <a16:creationId xmlns:a16="http://schemas.microsoft.com/office/drawing/2014/main" id="{5B82841C-2533-1649-838A-9ABB433D2730}"/>
              </a:ext>
            </a:extLst>
          </p:cNvPr>
          <p:cNvSpPr txBox="1"/>
          <p:nvPr/>
        </p:nvSpPr>
        <p:spPr>
          <a:xfrm>
            <a:off x="1006356" y="6395500"/>
            <a:ext cx="6893297" cy="276999"/>
          </a:xfrm>
          <a:prstGeom prst="rect">
            <a:avLst/>
          </a:prstGeom>
          <a:noFill/>
        </p:spPr>
        <p:txBody>
          <a:bodyPr wrap="none" rtlCol="0">
            <a:spAutoFit/>
          </a:bodyPr>
          <a:lstStyle/>
          <a:p>
            <a:r>
              <a:rPr lang="en-BE" sz="1200" dirty="0"/>
              <a:t>Biometric Systems: technology, design and system evaluation, Wayman et al (Eds), Springer, 2005</a:t>
            </a:r>
          </a:p>
        </p:txBody>
      </p:sp>
    </p:spTree>
    <p:extLst>
      <p:ext uri="{BB962C8B-B14F-4D97-AF65-F5344CB8AC3E}">
        <p14:creationId xmlns:p14="http://schemas.microsoft.com/office/powerpoint/2010/main" val="3316996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47EC19-2E70-D64E-8E1B-0086A7390BEC}"/>
              </a:ext>
            </a:extLst>
          </p:cNvPr>
          <p:cNvSpPr>
            <a:spLocks noGrp="1"/>
          </p:cNvSpPr>
          <p:nvPr>
            <p:ph idx="1"/>
          </p:nvPr>
        </p:nvSpPr>
        <p:spPr/>
        <p:txBody>
          <a:bodyPr>
            <a:normAutofit lnSpcReduction="10000"/>
          </a:bodyPr>
          <a:lstStyle/>
          <a:p>
            <a:pPr marL="0" indent="0">
              <a:buNone/>
            </a:pPr>
            <a:r>
              <a:rPr lang="en-GB" b="1" dirty="0"/>
              <a:t>Single/multiple samples</a:t>
            </a:r>
          </a:p>
          <a:p>
            <a:r>
              <a:rPr lang="en-GB" dirty="0"/>
              <a:t>1-to-N: Some systems search one or multiple submitted samples against a large database of millions of previously stored “templates” – the biometric data given at the time of enrolment. </a:t>
            </a:r>
          </a:p>
          <a:p>
            <a:r>
              <a:rPr lang="en-GB" dirty="0"/>
              <a:t>1-to-1: Some systems search one or multiple samples against a database of a few “models” – mathematical representations of the signal generation process created at the time of enrolment.</a:t>
            </a:r>
          </a:p>
          <a:p>
            <a:r>
              <a:rPr lang="en-GB" dirty="0"/>
              <a:t>Some systems compare submitted samples against models of both the claimed identity and impostor identities. </a:t>
            </a:r>
          </a:p>
          <a:p>
            <a:r>
              <a:rPr lang="en-GB" dirty="0"/>
              <a:t>Some systems search one or multiple samples against only one “template” or “model”.</a:t>
            </a:r>
          </a:p>
          <a:p>
            <a:endParaRPr lang="en-BE" dirty="0"/>
          </a:p>
        </p:txBody>
      </p:sp>
      <p:sp>
        <p:nvSpPr>
          <p:cNvPr id="3" name="Footer Placeholder 2">
            <a:extLst>
              <a:ext uri="{FF2B5EF4-FFF2-40B4-BE49-F238E27FC236}">
                <a16:creationId xmlns:a16="http://schemas.microsoft.com/office/drawing/2014/main" id="{1318721F-65A8-694B-B6D6-CDAF2D3A978F}"/>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2B825865-6DCF-2C42-87B5-B3BAEEE90217}"/>
              </a:ext>
            </a:extLst>
          </p:cNvPr>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a:extLst>
              <a:ext uri="{FF2B5EF4-FFF2-40B4-BE49-F238E27FC236}">
                <a16:creationId xmlns:a16="http://schemas.microsoft.com/office/drawing/2014/main" id="{3CDE12BF-72FA-FD41-9AEF-D905FD7F8AA6}"/>
              </a:ext>
            </a:extLst>
          </p:cNvPr>
          <p:cNvSpPr>
            <a:spLocks noGrp="1"/>
          </p:cNvSpPr>
          <p:nvPr>
            <p:ph type="title"/>
          </p:nvPr>
        </p:nvSpPr>
        <p:spPr/>
        <p:txBody>
          <a:bodyPr/>
          <a:lstStyle/>
          <a:p>
            <a:r>
              <a:rPr lang="en-BE" dirty="0"/>
              <a:t>Variation in biometric applications</a:t>
            </a:r>
          </a:p>
        </p:txBody>
      </p:sp>
      <p:sp>
        <p:nvSpPr>
          <p:cNvPr id="6" name="TextBox 5">
            <a:extLst>
              <a:ext uri="{FF2B5EF4-FFF2-40B4-BE49-F238E27FC236}">
                <a16:creationId xmlns:a16="http://schemas.microsoft.com/office/drawing/2014/main" id="{9757F5F9-F02C-7446-B2B8-2B306DE1E419}"/>
              </a:ext>
            </a:extLst>
          </p:cNvPr>
          <p:cNvSpPr txBox="1"/>
          <p:nvPr/>
        </p:nvSpPr>
        <p:spPr>
          <a:xfrm>
            <a:off x="1006356" y="6395500"/>
            <a:ext cx="6893297" cy="276999"/>
          </a:xfrm>
          <a:prstGeom prst="rect">
            <a:avLst/>
          </a:prstGeom>
          <a:noFill/>
        </p:spPr>
        <p:txBody>
          <a:bodyPr wrap="none" rtlCol="0">
            <a:spAutoFit/>
          </a:bodyPr>
          <a:lstStyle/>
          <a:p>
            <a:r>
              <a:rPr lang="en-BE" sz="1200" dirty="0"/>
              <a:t>Biometric Systems: technology, design and system evaluation, Wayman et al (Eds), Springer, 2005</a:t>
            </a:r>
          </a:p>
        </p:txBody>
      </p:sp>
    </p:spTree>
    <p:extLst>
      <p:ext uri="{BB962C8B-B14F-4D97-AF65-F5344CB8AC3E}">
        <p14:creationId xmlns:p14="http://schemas.microsoft.com/office/powerpoint/2010/main" val="157953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EB1A3-1EE9-724A-BDEC-25788A1B08BB}"/>
              </a:ext>
            </a:extLst>
          </p:cNvPr>
          <p:cNvSpPr>
            <a:spLocks noGrp="1"/>
          </p:cNvSpPr>
          <p:nvPr>
            <p:ph idx="1"/>
          </p:nvPr>
        </p:nvSpPr>
        <p:spPr/>
        <p:txBody>
          <a:bodyPr/>
          <a:lstStyle/>
          <a:p>
            <a:pPr marL="0" indent="0">
              <a:buNone/>
            </a:pPr>
            <a:r>
              <a:rPr lang="en-GB" dirty="0"/>
              <a:t>In practice, we often abbreviate the term “biometric authentication” as</a:t>
            </a:r>
          </a:p>
          <a:p>
            <a:pPr marL="0" indent="0">
              <a:buNone/>
            </a:pPr>
            <a:r>
              <a:rPr lang="en-GB" dirty="0"/>
              <a:t>“biometrics”, although the latter term has been historically used to mean</a:t>
            </a:r>
          </a:p>
          <a:p>
            <a:pPr marL="0" indent="0">
              <a:buNone/>
            </a:pPr>
            <a:r>
              <a:rPr lang="en-GB" dirty="0"/>
              <a:t>the branch of biology that deals with its data statistically and by quantitative</a:t>
            </a:r>
          </a:p>
          <a:p>
            <a:pPr marL="0" indent="0">
              <a:buNone/>
            </a:pPr>
            <a:r>
              <a:rPr lang="en-GB" dirty="0"/>
              <a:t>analysis.</a:t>
            </a:r>
          </a:p>
          <a:p>
            <a:pPr marL="0" indent="0">
              <a:buNone/>
            </a:pPr>
            <a:endParaRPr lang="en-GB" dirty="0"/>
          </a:p>
          <a:p>
            <a:pPr marL="0" indent="0">
              <a:buNone/>
            </a:pPr>
            <a:r>
              <a:rPr lang="en-GB" dirty="0"/>
              <a:t>So “biometrics”, in this context, is the use of computers to recognize</a:t>
            </a:r>
          </a:p>
          <a:p>
            <a:pPr marL="0" indent="0">
              <a:buNone/>
            </a:pPr>
            <a:r>
              <a:rPr lang="en-GB" dirty="0"/>
              <a:t>people, despite all of the across-individual similarities and within-individual</a:t>
            </a:r>
          </a:p>
          <a:p>
            <a:pPr marL="0" indent="0">
              <a:buNone/>
            </a:pPr>
            <a:r>
              <a:rPr lang="en-GB" dirty="0"/>
              <a:t>variations.</a:t>
            </a:r>
          </a:p>
          <a:p>
            <a:pPr marL="0" indent="0">
              <a:buNone/>
            </a:pPr>
            <a:endParaRPr lang="en-GB" dirty="0"/>
          </a:p>
          <a:p>
            <a:pPr marL="0" indent="0">
              <a:buNone/>
            </a:pPr>
            <a:endParaRPr lang="en-BE" dirty="0"/>
          </a:p>
        </p:txBody>
      </p:sp>
      <p:sp>
        <p:nvSpPr>
          <p:cNvPr id="3" name="Footer Placeholder 2">
            <a:extLst>
              <a:ext uri="{FF2B5EF4-FFF2-40B4-BE49-F238E27FC236}">
                <a16:creationId xmlns:a16="http://schemas.microsoft.com/office/drawing/2014/main" id="{C726065A-7770-4747-9829-A483598C8881}"/>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715CD8D6-368E-3E4E-9CF8-52E6357EF88A}"/>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a:extLst>
              <a:ext uri="{FF2B5EF4-FFF2-40B4-BE49-F238E27FC236}">
                <a16:creationId xmlns:a16="http://schemas.microsoft.com/office/drawing/2014/main" id="{D2E97205-010B-8745-895D-849FCD051116}"/>
              </a:ext>
            </a:extLst>
          </p:cNvPr>
          <p:cNvSpPr>
            <a:spLocks noGrp="1"/>
          </p:cNvSpPr>
          <p:nvPr>
            <p:ph type="title"/>
          </p:nvPr>
        </p:nvSpPr>
        <p:spPr/>
        <p:txBody>
          <a:bodyPr/>
          <a:lstStyle/>
          <a:p>
            <a:r>
              <a:rPr lang="en-BE" dirty="0"/>
              <a:t>Biometrics and Biometrics</a:t>
            </a:r>
          </a:p>
        </p:txBody>
      </p:sp>
      <p:sp>
        <p:nvSpPr>
          <p:cNvPr id="6" name="TextBox 5">
            <a:extLst>
              <a:ext uri="{FF2B5EF4-FFF2-40B4-BE49-F238E27FC236}">
                <a16:creationId xmlns:a16="http://schemas.microsoft.com/office/drawing/2014/main" id="{E9F0F118-7033-C24B-90E8-98BA3C7B6DD2}"/>
              </a:ext>
            </a:extLst>
          </p:cNvPr>
          <p:cNvSpPr txBox="1"/>
          <p:nvPr/>
        </p:nvSpPr>
        <p:spPr>
          <a:xfrm>
            <a:off x="574800" y="5795668"/>
            <a:ext cx="10264348" cy="369332"/>
          </a:xfrm>
          <a:prstGeom prst="rect">
            <a:avLst/>
          </a:prstGeom>
          <a:noFill/>
        </p:spPr>
        <p:txBody>
          <a:bodyPr wrap="none" rtlCol="0">
            <a:spAutoFit/>
          </a:bodyPr>
          <a:lstStyle/>
          <a:p>
            <a:r>
              <a:rPr lang="en-BE" dirty="0"/>
              <a:t>Biometric Systems: technology, design and system evaluation, Wayman et al (Eds), Springer, 2005</a:t>
            </a:r>
          </a:p>
        </p:txBody>
      </p:sp>
    </p:spTree>
    <p:extLst>
      <p:ext uri="{BB962C8B-B14F-4D97-AF65-F5344CB8AC3E}">
        <p14:creationId xmlns:p14="http://schemas.microsoft.com/office/powerpoint/2010/main" val="3344958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72FB7C-ABB6-2541-8C21-2F6304F55C62}"/>
              </a:ext>
            </a:extLst>
          </p:cNvPr>
          <p:cNvSpPr>
            <a:spLocks noGrp="1"/>
          </p:cNvSpPr>
          <p:nvPr>
            <p:ph idx="1"/>
          </p:nvPr>
        </p:nvSpPr>
        <p:spPr/>
        <p:txBody>
          <a:bodyPr/>
          <a:lstStyle/>
          <a:p>
            <a:pPr marL="0" indent="0">
              <a:buNone/>
            </a:pPr>
            <a:r>
              <a:rPr lang="en-BE" b="1" dirty="0"/>
              <a:t>Application environments</a:t>
            </a:r>
          </a:p>
          <a:p>
            <a:r>
              <a:rPr lang="en-GB" dirty="0"/>
              <a:t>outdoors or indoors</a:t>
            </a:r>
          </a:p>
          <a:p>
            <a:r>
              <a:rPr lang="en-GB" dirty="0"/>
              <a:t>supervised or unsupervised </a:t>
            </a:r>
          </a:p>
          <a:p>
            <a:r>
              <a:rPr lang="en-GB" dirty="0"/>
              <a:t>with people trained or not trained in the use of the acquisition device.</a:t>
            </a:r>
          </a:p>
          <a:p>
            <a:endParaRPr lang="en-BE" dirty="0"/>
          </a:p>
        </p:txBody>
      </p:sp>
      <p:sp>
        <p:nvSpPr>
          <p:cNvPr id="3" name="Footer Placeholder 2">
            <a:extLst>
              <a:ext uri="{FF2B5EF4-FFF2-40B4-BE49-F238E27FC236}">
                <a16:creationId xmlns:a16="http://schemas.microsoft.com/office/drawing/2014/main" id="{837009E8-6F58-A745-B5AA-76F3428C163B}"/>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C00EC3A2-B181-CD49-8E99-31530B87D528}"/>
              </a:ext>
            </a:extLst>
          </p:cNvPr>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a:extLst>
              <a:ext uri="{FF2B5EF4-FFF2-40B4-BE49-F238E27FC236}">
                <a16:creationId xmlns:a16="http://schemas.microsoft.com/office/drawing/2014/main" id="{BD22B87D-4449-204F-9D17-E60982FE1E69}"/>
              </a:ext>
            </a:extLst>
          </p:cNvPr>
          <p:cNvSpPr>
            <a:spLocks noGrp="1"/>
          </p:cNvSpPr>
          <p:nvPr>
            <p:ph type="title"/>
          </p:nvPr>
        </p:nvSpPr>
        <p:spPr/>
        <p:txBody>
          <a:bodyPr/>
          <a:lstStyle/>
          <a:p>
            <a:r>
              <a:rPr lang="en-BE" dirty="0"/>
              <a:t>Variation in biometric applications</a:t>
            </a:r>
          </a:p>
        </p:txBody>
      </p:sp>
      <p:sp>
        <p:nvSpPr>
          <p:cNvPr id="6" name="TextBox 5">
            <a:extLst>
              <a:ext uri="{FF2B5EF4-FFF2-40B4-BE49-F238E27FC236}">
                <a16:creationId xmlns:a16="http://schemas.microsoft.com/office/drawing/2014/main" id="{1731A8F3-CEB8-004B-B750-4F78491DD884}"/>
              </a:ext>
            </a:extLst>
          </p:cNvPr>
          <p:cNvSpPr txBox="1"/>
          <p:nvPr/>
        </p:nvSpPr>
        <p:spPr>
          <a:xfrm>
            <a:off x="1006356" y="6395500"/>
            <a:ext cx="6893297" cy="276999"/>
          </a:xfrm>
          <a:prstGeom prst="rect">
            <a:avLst/>
          </a:prstGeom>
          <a:noFill/>
        </p:spPr>
        <p:txBody>
          <a:bodyPr wrap="none" rtlCol="0">
            <a:spAutoFit/>
          </a:bodyPr>
          <a:lstStyle/>
          <a:p>
            <a:r>
              <a:rPr lang="en-BE" sz="1200" dirty="0"/>
              <a:t>Biometric Systems: technology, design and system evaluation, Wayman et al (Eds), Springer, 2005</a:t>
            </a:r>
          </a:p>
        </p:txBody>
      </p:sp>
    </p:spTree>
    <p:extLst>
      <p:ext uri="{BB962C8B-B14F-4D97-AF65-F5344CB8AC3E}">
        <p14:creationId xmlns:p14="http://schemas.microsoft.com/office/powerpoint/2010/main" val="1981829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10"/>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10</a:t>
            </a:r>
          </a:p>
        </p:txBody>
      </p:sp>
      <p:sp>
        <p:nvSpPr>
          <p:cNvPr id="254" name="Associate a particular individual with an identity…"/>
          <p:cNvSpPr txBox="1">
            <a:spLocks noGrp="1"/>
          </p:cNvSpPr>
          <p:nvPr>
            <p:ph idx="1"/>
          </p:nvPr>
        </p:nvSpPr>
        <p:spPr>
          <a:prstGeom prst="rect">
            <a:avLst/>
          </a:prstGeom>
        </p:spPr>
        <p:txBody>
          <a:bodyPr>
            <a:normAutofit/>
          </a:bodyPr>
          <a:lstStyle/>
          <a:p>
            <a:pPr marL="384175" indent="-342900" algn="ctr">
              <a:buClr>
                <a:srgbClr val="000000"/>
              </a:buClr>
              <a:buNone/>
              <a:defRPr>
                <a:solidFill>
                  <a:srgbClr val="FF2600"/>
                </a:solidFill>
                <a:effectLst>
                  <a:outerShdw blurRad="12700" dist="25400" dir="2700000" rotWithShape="0">
                    <a:srgbClr val="CBCBCB"/>
                  </a:outerShdw>
                </a:effectLst>
                <a:uFill>
                  <a:solidFill>
                    <a:srgbClr val="FF2600"/>
                  </a:solidFill>
                </a:uFill>
              </a:defRPr>
            </a:pPr>
            <a:r>
              <a:rPr sz="2800" dirty="0"/>
              <a:t>Associate a particular individual with an identity</a:t>
            </a:r>
            <a:endParaRPr lang="en-US" sz="2800" dirty="0"/>
          </a:p>
          <a:p>
            <a:pPr marL="384175" indent="-342900">
              <a:buClr>
                <a:srgbClr val="000000"/>
              </a:buClr>
              <a:buNone/>
              <a:defRPr>
                <a:solidFill>
                  <a:srgbClr val="FF2600"/>
                </a:solidFill>
                <a:effectLst>
                  <a:outerShdw blurRad="12700" dist="25400" dir="2700000" rotWithShape="0">
                    <a:srgbClr val="CBCBCB"/>
                  </a:outerShdw>
                </a:effectLst>
                <a:uFill>
                  <a:solidFill>
                    <a:srgbClr val="FF2600"/>
                  </a:solidFill>
                </a:uFill>
              </a:defRPr>
            </a:pPr>
            <a:endParaRPr sz="2800" dirty="0"/>
          </a:p>
          <a:p>
            <a:pPr marL="784225" lvl="1" indent="-285750">
              <a:buClr>
                <a:srgbClr val="000000"/>
              </a:buClr>
              <a:buNone/>
            </a:pPr>
            <a:r>
              <a:rPr sz="2800" b="1" dirty="0">
                <a:latin typeface="+mn-lt"/>
                <a:ea typeface="Gill Sans"/>
                <a:cs typeface="Gill Sans"/>
                <a:sym typeface="Gill Sans"/>
              </a:rPr>
              <a:t>Verification</a:t>
            </a:r>
            <a:r>
              <a:rPr lang="en-US" sz="2800" b="1" dirty="0">
                <a:latin typeface="Gill Sans"/>
                <a:ea typeface="Gill Sans"/>
                <a:cs typeface="Gill Sans"/>
                <a:sym typeface="Gill Sans"/>
              </a:rPr>
              <a:t>/</a:t>
            </a:r>
            <a:r>
              <a:rPr sz="2800" b="1" dirty="0"/>
              <a:t>authenticati</a:t>
            </a:r>
            <a:r>
              <a:rPr lang="en-US" sz="2800" b="1" dirty="0"/>
              <a:t>on: </a:t>
            </a:r>
            <a:r>
              <a:rPr lang="en-US" sz="2800" dirty="0"/>
              <a:t>verifying</a:t>
            </a:r>
            <a:r>
              <a:rPr sz="2800" dirty="0"/>
              <a:t> a claimed identity </a:t>
            </a:r>
          </a:p>
          <a:p>
            <a:pPr marL="784225" lvl="1" indent="-285750" algn="ctr">
              <a:buClr>
                <a:srgbClr val="000000"/>
              </a:buClr>
              <a:buNone/>
              <a:defRPr>
                <a:solidFill>
                  <a:srgbClr val="525252"/>
                </a:solidFill>
              </a:defRPr>
            </a:pPr>
            <a:r>
              <a:rPr sz="2800" dirty="0"/>
              <a:t>	</a:t>
            </a:r>
            <a:r>
              <a:rPr sz="2800" i="1" dirty="0">
                <a:solidFill>
                  <a:srgbClr val="FF0000"/>
                </a:solidFill>
                <a:latin typeface="Times New Roman"/>
                <a:ea typeface="Times New Roman"/>
                <a:cs typeface="Times New Roman"/>
                <a:sym typeface="Times New Roman"/>
              </a:rPr>
              <a:t>“Am I who I claim I am?”</a:t>
            </a:r>
            <a:endParaRPr lang="en-US" sz="2800" i="1" dirty="0">
              <a:solidFill>
                <a:srgbClr val="FF0000"/>
              </a:solidFill>
              <a:latin typeface="Times New Roman"/>
              <a:ea typeface="Times New Roman"/>
              <a:cs typeface="Times New Roman"/>
              <a:sym typeface="Times New Roman"/>
            </a:endParaRPr>
          </a:p>
          <a:p>
            <a:pPr marL="784225" lvl="1" indent="-285750" algn="ctr">
              <a:buClr>
                <a:srgbClr val="000000"/>
              </a:buClr>
              <a:buNone/>
              <a:defRPr>
                <a:solidFill>
                  <a:srgbClr val="525252"/>
                </a:solidFill>
              </a:defRPr>
            </a:pPr>
            <a:endParaRPr sz="2800" i="1" dirty="0">
              <a:solidFill>
                <a:srgbClr val="FF0000"/>
              </a:solidFill>
              <a:latin typeface="Times New Roman"/>
              <a:ea typeface="Times New Roman"/>
              <a:cs typeface="Times New Roman"/>
              <a:sym typeface="Times New Roman"/>
            </a:endParaRPr>
          </a:p>
          <a:p>
            <a:pPr marL="784225" lvl="1" indent="-285750">
              <a:buClr>
                <a:srgbClr val="000000"/>
              </a:buClr>
              <a:buNone/>
            </a:pPr>
            <a:r>
              <a:rPr lang="en-US" sz="2800" b="1" dirty="0">
                <a:latin typeface="+mn-lt"/>
                <a:ea typeface="Gill Sans"/>
                <a:cs typeface="Gill Sans"/>
                <a:sym typeface="Gill Sans"/>
              </a:rPr>
              <a:t>Identification</a:t>
            </a:r>
            <a:r>
              <a:rPr sz="2800" dirty="0"/>
              <a:t>: determining the identity of a given person from a database of persons known to the system </a:t>
            </a:r>
          </a:p>
          <a:p>
            <a:pPr marL="784225" lvl="1" indent="-285750" algn="ctr">
              <a:buClr>
                <a:srgbClr val="000000"/>
              </a:buClr>
              <a:buNone/>
              <a:defRPr i="1">
                <a:latin typeface="Times New Roman"/>
                <a:ea typeface="Times New Roman"/>
                <a:cs typeface="Times New Roman"/>
                <a:sym typeface="Times New Roman"/>
              </a:defRPr>
            </a:pPr>
            <a:r>
              <a:rPr sz="2800" dirty="0"/>
              <a:t>	</a:t>
            </a:r>
            <a:r>
              <a:rPr sz="2800" dirty="0">
                <a:solidFill>
                  <a:srgbClr val="FF0000"/>
                </a:solidFill>
              </a:rPr>
              <a:t>“Who am I?”</a:t>
            </a:r>
          </a:p>
        </p:txBody>
      </p:sp>
      <p:sp>
        <p:nvSpPr>
          <p:cNvPr id="253" name="Personal Identification"/>
          <p:cNvSpPr txBox="1">
            <a:spLocks noGrp="1"/>
          </p:cNvSpPr>
          <p:nvPr>
            <p:ph type="title"/>
          </p:nvPr>
        </p:nvSpPr>
        <p:spPr>
          <a:prstGeom prst="rect">
            <a:avLst/>
          </a:prstGeom>
        </p:spPr>
        <p:txBody>
          <a:bodyPr>
            <a:normAutofit/>
          </a:bodyPr>
          <a:lstStyle>
            <a:lvl1pPr>
              <a:defRPr sz="4500">
                <a:effectLst>
                  <a:outerShdw blurRad="12700" dist="25400" dir="2700000" rotWithShape="0">
                    <a:srgbClr val="CBCBCB"/>
                  </a:outerShdw>
                </a:effectLst>
              </a:defRPr>
            </a:lvl1pPr>
          </a:lstStyle>
          <a:p>
            <a:r>
              <a:rPr lang="en-US" sz="4000" dirty="0">
                <a:solidFill>
                  <a:srgbClr val="1D8DB0"/>
                </a:solidFill>
                <a:effectLst/>
              </a:rPr>
              <a:t>Personal recognition: 2 </a:t>
            </a:r>
            <a:r>
              <a:rPr lang="en-US" sz="4000" dirty="0" err="1">
                <a:solidFill>
                  <a:srgbClr val="1D8DB0"/>
                </a:solidFill>
                <a:effectLst/>
              </a:rPr>
              <a:t>modi</a:t>
            </a:r>
            <a:r>
              <a:rPr lang="en-US" sz="4000" dirty="0">
                <a:solidFill>
                  <a:srgbClr val="1D8DB0"/>
                </a:solidFill>
                <a:effectLst/>
              </a:rPr>
              <a:t> operandi</a:t>
            </a:r>
            <a:endParaRPr sz="4000" dirty="0">
              <a:solidFill>
                <a:srgbClr val="1D8DB0"/>
              </a:solidFill>
              <a:effectLst/>
            </a:endParaRPr>
          </a:p>
        </p:txBody>
      </p:sp>
    </p:spTree>
    <p:extLst>
      <p:ext uri="{BB962C8B-B14F-4D97-AF65-F5344CB8AC3E}">
        <p14:creationId xmlns:p14="http://schemas.microsoft.com/office/powerpoint/2010/main" val="1673471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74441D-2BE8-6446-BC6D-777212100FE0}"/>
              </a:ext>
            </a:extLst>
          </p:cNvPr>
          <p:cNvSpPr>
            <a:spLocks noGrp="1"/>
          </p:cNvSpPr>
          <p:nvPr>
            <p:ph idx="1"/>
          </p:nvPr>
        </p:nvSpPr>
        <p:spPr/>
        <p:txBody>
          <a:bodyPr>
            <a:normAutofit/>
          </a:bodyPr>
          <a:lstStyle/>
          <a:p>
            <a:r>
              <a:rPr lang="en-GB" b="1" dirty="0"/>
              <a:t>positive identification: </a:t>
            </a:r>
          </a:p>
          <a:p>
            <a:pPr lvl="1"/>
            <a:r>
              <a:rPr lang="en-GB" dirty="0"/>
              <a:t>the user attempts to positively identify himself to the system without explicitly claiming an identity</a:t>
            </a:r>
          </a:p>
          <a:p>
            <a:pPr lvl="1"/>
            <a:r>
              <a:rPr lang="en-GB" dirty="0"/>
              <a:t>“</a:t>
            </a:r>
            <a:r>
              <a:rPr lang="en-GB" dirty="0">
                <a:solidFill>
                  <a:srgbClr val="FF0000"/>
                </a:solidFill>
              </a:rPr>
              <a:t>Are you someone who is known to the system?”</a:t>
            </a:r>
          </a:p>
          <a:p>
            <a:r>
              <a:rPr lang="en-GB" b="1" dirty="0"/>
              <a:t>negative identification (screening): </a:t>
            </a:r>
          </a:p>
          <a:p>
            <a:pPr lvl="1"/>
            <a:r>
              <a:rPr lang="en-GB" dirty="0"/>
              <a:t>the user is considered to be concealing his true </a:t>
            </a:r>
            <a:r>
              <a:rPr lang="en-GB" dirty="0" err="1"/>
              <a:t>identtity</a:t>
            </a:r>
            <a:r>
              <a:rPr lang="en-GB" dirty="0"/>
              <a:t> (either explicitly or implicitly) from the system</a:t>
            </a:r>
          </a:p>
          <a:p>
            <a:pPr lvl="1"/>
            <a:r>
              <a:rPr lang="en-GB" dirty="0"/>
              <a:t>“</a:t>
            </a:r>
            <a:r>
              <a:rPr lang="en-GB" dirty="0">
                <a:solidFill>
                  <a:srgbClr val="FF0000"/>
                </a:solidFill>
              </a:rPr>
              <a:t>Are you who you say you are not?”</a:t>
            </a:r>
          </a:p>
        </p:txBody>
      </p:sp>
      <p:sp>
        <p:nvSpPr>
          <p:cNvPr id="3" name="Footer Placeholder 2">
            <a:extLst>
              <a:ext uri="{FF2B5EF4-FFF2-40B4-BE49-F238E27FC236}">
                <a16:creationId xmlns:a16="http://schemas.microsoft.com/office/drawing/2014/main" id="{99D0871B-3594-B74A-B438-8300E378547C}"/>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80C37C5D-5583-5645-860C-8C846847E018}"/>
              </a:ext>
            </a:extLst>
          </p:cNvPr>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a:extLst>
              <a:ext uri="{FF2B5EF4-FFF2-40B4-BE49-F238E27FC236}">
                <a16:creationId xmlns:a16="http://schemas.microsoft.com/office/drawing/2014/main" id="{6559F0C9-1990-794F-8FC9-09264AA5AA4F}"/>
              </a:ext>
            </a:extLst>
          </p:cNvPr>
          <p:cNvSpPr>
            <a:spLocks noGrp="1"/>
          </p:cNvSpPr>
          <p:nvPr>
            <p:ph type="title"/>
          </p:nvPr>
        </p:nvSpPr>
        <p:spPr/>
        <p:txBody>
          <a:bodyPr/>
          <a:lstStyle/>
          <a:p>
            <a:r>
              <a:rPr lang="en-BE" dirty="0"/>
              <a:t>Positive vs negative identification</a:t>
            </a:r>
          </a:p>
        </p:txBody>
      </p:sp>
      <p:sp>
        <p:nvSpPr>
          <p:cNvPr id="6" name="TextBox 5">
            <a:extLst>
              <a:ext uri="{FF2B5EF4-FFF2-40B4-BE49-F238E27FC236}">
                <a16:creationId xmlns:a16="http://schemas.microsoft.com/office/drawing/2014/main" id="{96FCC7E5-3280-6D41-8BED-A1B9CA1A779F}"/>
              </a:ext>
            </a:extLst>
          </p:cNvPr>
          <p:cNvSpPr txBox="1"/>
          <p:nvPr/>
        </p:nvSpPr>
        <p:spPr>
          <a:xfrm>
            <a:off x="1006356" y="6395500"/>
            <a:ext cx="6893297" cy="276999"/>
          </a:xfrm>
          <a:prstGeom prst="rect">
            <a:avLst/>
          </a:prstGeom>
          <a:noFill/>
        </p:spPr>
        <p:txBody>
          <a:bodyPr wrap="none" rtlCol="0">
            <a:spAutoFit/>
          </a:bodyPr>
          <a:lstStyle/>
          <a:p>
            <a:r>
              <a:rPr lang="en-BE" sz="1200" dirty="0"/>
              <a:t>Biometric Systems: technology, design and system evaluation, Wayman et al (Eds), Springer, 2005</a:t>
            </a:r>
          </a:p>
        </p:txBody>
      </p:sp>
    </p:spTree>
    <p:extLst>
      <p:ext uri="{BB962C8B-B14F-4D97-AF65-F5344CB8AC3E}">
        <p14:creationId xmlns:p14="http://schemas.microsoft.com/office/powerpoint/2010/main" val="788422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268F6A-AF56-AF4C-ACAE-EAB50BE0953A}"/>
              </a:ext>
            </a:extLst>
          </p:cNvPr>
          <p:cNvSpPr>
            <a:spLocks noGrp="1"/>
          </p:cNvSpPr>
          <p:nvPr>
            <p:ph idx="1"/>
          </p:nvPr>
        </p:nvSpPr>
        <p:spPr/>
        <p:txBody>
          <a:bodyPr>
            <a:normAutofit lnSpcReduction="10000"/>
          </a:bodyPr>
          <a:lstStyle/>
          <a:p>
            <a:pPr marL="0" indent="0">
              <a:buNone/>
            </a:pPr>
            <a:r>
              <a:rPr lang="en-GB" dirty="0"/>
              <a:t>+ E</a:t>
            </a:r>
            <a:r>
              <a:rPr lang="en-BE" dirty="0"/>
              <a:t>mployee access control:</a:t>
            </a:r>
          </a:p>
          <a:p>
            <a:pPr lvl="1"/>
            <a:r>
              <a:rPr lang="en-GB" dirty="0"/>
              <a:t>C</a:t>
            </a:r>
            <a:r>
              <a:rPr lang="en-BE" dirty="0"/>
              <a:t>laiming identity through PIN or magnetic card</a:t>
            </a:r>
          </a:p>
          <a:p>
            <a:pPr lvl="1"/>
            <a:r>
              <a:rPr lang="en-BE" dirty="0"/>
              <a:t>Present biometric identifier (e.g. hand)</a:t>
            </a:r>
          </a:p>
          <a:p>
            <a:pPr lvl="1"/>
            <a:r>
              <a:rPr lang="en-BE" dirty="0"/>
              <a:t>Verify the submitted sample to the enrolled</a:t>
            </a:r>
          </a:p>
          <a:p>
            <a:pPr marL="457200" lvl="1" indent="0">
              <a:buNone/>
            </a:pPr>
            <a:endParaRPr lang="en-BE" dirty="0"/>
          </a:p>
          <a:p>
            <a:pPr>
              <a:buFontTx/>
              <a:buChar char="-"/>
            </a:pPr>
            <a:r>
              <a:rPr lang="en-BE" dirty="0"/>
              <a:t>Access to social service benefits:</a:t>
            </a:r>
          </a:p>
          <a:p>
            <a:pPr lvl="1"/>
            <a:r>
              <a:rPr lang="en-GB" dirty="0"/>
              <a:t>N</a:t>
            </a:r>
            <a:r>
              <a:rPr lang="en-BE" dirty="0"/>
              <a:t>o person should be eligible to multiple benefits by presenting multiple times (double dipping)</a:t>
            </a:r>
          </a:p>
          <a:p>
            <a:pPr lvl="1"/>
            <a:r>
              <a:rPr lang="en-GB" dirty="0"/>
              <a:t>S</a:t>
            </a:r>
            <a:r>
              <a:rPr lang="en-BE" dirty="0"/>
              <a:t>ubmitted sample at enrollment is compard to database of enrolled persons</a:t>
            </a:r>
          </a:p>
          <a:p>
            <a:pPr marL="0" indent="0">
              <a:buNone/>
            </a:pPr>
            <a:r>
              <a:rPr lang="en-BE" dirty="0"/>
              <a:t>- Watch-list at airports</a:t>
            </a:r>
          </a:p>
        </p:txBody>
      </p:sp>
      <p:sp>
        <p:nvSpPr>
          <p:cNvPr id="3" name="Footer Placeholder 2">
            <a:extLst>
              <a:ext uri="{FF2B5EF4-FFF2-40B4-BE49-F238E27FC236}">
                <a16:creationId xmlns:a16="http://schemas.microsoft.com/office/drawing/2014/main" id="{E6C19371-24CC-1646-9C45-C72EE92B698A}"/>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F2EFBDB-4BC1-6E4B-ADC7-3A3662091AAA}"/>
              </a:ext>
            </a:extLst>
          </p:cNvPr>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a:extLst>
              <a:ext uri="{FF2B5EF4-FFF2-40B4-BE49-F238E27FC236}">
                <a16:creationId xmlns:a16="http://schemas.microsoft.com/office/drawing/2014/main" id="{E5F4182D-88D9-B241-958D-37C2EC493D38}"/>
              </a:ext>
            </a:extLst>
          </p:cNvPr>
          <p:cNvSpPr>
            <a:spLocks noGrp="1"/>
          </p:cNvSpPr>
          <p:nvPr>
            <p:ph type="title"/>
          </p:nvPr>
        </p:nvSpPr>
        <p:spPr/>
        <p:txBody>
          <a:bodyPr/>
          <a:lstStyle/>
          <a:p>
            <a:r>
              <a:rPr lang="en-BE" dirty="0"/>
              <a:t>Positive/Negative identification example</a:t>
            </a:r>
          </a:p>
        </p:txBody>
      </p:sp>
      <p:sp>
        <p:nvSpPr>
          <p:cNvPr id="6" name="TextBox 5">
            <a:extLst>
              <a:ext uri="{FF2B5EF4-FFF2-40B4-BE49-F238E27FC236}">
                <a16:creationId xmlns:a16="http://schemas.microsoft.com/office/drawing/2014/main" id="{C7C1C49E-0568-264E-8153-06C1CD7F5DE5}"/>
              </a:ext>
            </a:extLst>
          </p:cNvPr>
          <p:cNvSpPr txBox="1"/>
          <p:nvPr/>
        </p:nvSpPr>
        <p:spPr>
          <a:xfrm>
            <a:off x="1006356" y="6395500"/>
            <a:ext cx="6893297" cy="276999"/>
          </a:xfrm>
          <a:prstGeom prst="rect">
            <a:avLst/>
          </a:prstGeom>
          <a:noFill/>
        </p:spPr>
        <p:txBody>
          <a:bodyPr wrap="none" rtlCol="0">
            <a:spAutoFit/>
          </a:bodyPr>
          <a:lstStyle/>
          <a:p>
            <a:r>
              <a:rPr lang="en-BE" sz="1200" dirty="0"/>
              <a:t>Biometric Systems: technology, design and system evaluation, Wayman et al (Eds), Springer, 2005</a:t>
            </a:r>
          </a:p>
        </p:txBody>
      </p:sp>
    </p:spTree>
    <p:extLst>
      <p:ext uri="{BB962C8B-B14F-4D97-AF65-F5344CB8AC3E}">
        <p14:creationId xmlns:p14="http://schemas.microsoft.com/office/powerpoint/2010/main" val="2502679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6C97C245-FADF-244C-A919-F2800F1A8D5F}"/>
              </a:ext>
            </a:extLst>
          </p:cNvPr>
          <p:cNvGraphicFramePr>
            <a:graphicFrameLocks noGrp="1"/>
          </p:cNvGraphicFramePr>
          <p:nvPr>
            <p:ph idx="1"/>
            <p:extLst>
              <p:ext uri="{D42A27DB-BD31-4B8C-83A1-F6EECF244321}">
                <p14:modId xmlns:p14="http://schemas.microsoft.com/office/powerpoint/2010/main" val="3149558496"/>
              </p:ext>
            </p:extLst>
          </p:nvPr>
        </p:nvGraphicFramePr>
        <p:xfrm>
          <a:off x="513069" y="741364"/>
          <a:ext cx="11041062" cy="4958080"/>
        </p:xfrm>
        <a:graphic>
          <a:graphicData uri="http://schemas.openxmlformats.org/drawingml/2006/table">
            <a:tbl>
              <a:tblPr firstRow="1" bandRow="1">
                <a:tableStyleId>{5C22544A-7EE6-4342-B048-85BDC9FD1C3A}</a:tableStyleId>
              </a:tblPr>
              <a:tblGrid>
                <a:gridCol w="5520531">
                  <a:extLst>
                    <a:ext uri="{9D8B030D-6E8A-4147-A177-3AD203B41FA5}">
                      <a16:colId xmlns:a16="http://schemas.microsoft.com/office/drawing/2014/main" val="2653959672"/>
                    </a:ext>
                  </a:extLst>
                </a:gridCol>
                <a:gridCol w="5520531">
                  <a:extLst>
                    <a:ext uri="{9D8B030D-6E8A-4147-A177-3AD203B41FA5}">
                      <a16:colId xmlns:a16="http://schemas.microsoft.com/office/drawing/2014/main" val="7342973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Positive</a:t>
                      </a:r>
                    </a:p>
                    <a:p>
                      <a:endParaRPr lang="en-B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Negative</a:t>
                      </a:r>
                    </a:p>
                    <a:p>
                      <a:endParaRPr lang="en-BE" dirty="0"/>
                    </a:p>
                  </a:txBody>
                  <a:tcPr/>
                </a:tc>
                <a:extLst>
                  <a:ext uri="{0D108BD9-81ED-4DB2-BD59-A6C34878D82A}">
                    <a16:rowId xmlns:a16="http://schemas.microsoft.com/office/drawing/2014/main" val="21402617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To prove I am someone known to the system</a:t>
                      </a:r>
                    </a:p>
                  </a:txBody>
                  <a:tcPr/>
                </a:tc>
                <a:tc>
                  <a:txBody>
                    <a:bodyPr/>
                    <a:lstStyle/>
                    <a:p>
                      <a:r>
                        <a:rPr lang="en-GB" sz="1800" kern="1200" dirty="0">
                          <a:solidFill>
                            <a:schemeClr val="dk1"/>
                          </a:solidFill>
                          <a:effectLst/>
                          <a:latin typeface="+mn-lt"/>
                          <a:ea typeface="+mn-ea"/>
                          <a:cs typeface="+mn-cs"/>
                        </a:rPr>
                        <a:t>To prove I am not someone known to the system</a:t>
                      </a:r>
                    </a:p>
                  </a:txBody>
                  <a:tcPr/>
                </a:tc>
                <a:extLst>
                  <a:ext uri="{0D108BD9-81ED-4DB2-BD59-A6C34878D82A}">
                    <a16:rowId xmlns:a16="http://schemas.microsoft.com/office/drawing/2014/main" val="3843932913"/>
                  </a:ext>
                </a:extLst>
              </a:tr>
              <a:tr h="370840">
                <a:tc>
                  <a:txBody>
                    <a:bodyPr/>
                    <a:lstStyle/>
                    <a:p>
                      <a:r>
                        <a:rPr lang="en-GB" sz="1800" kern="1200" dirty="0">
                          <a:solidFill>
                            <a:schemeClr val="dk1"/>
                          </a:solidFill>
                          <a:effectLst/>
                          <a:latin typeface="+mn-lt"/>
                          <a:ea typeface="+mn-ea"/>
                          <a:cs typeface="+mn-cs"/>
                        </a:rPr>
                        <a:t>To prevent multiple users of a single identity</a:t>
                      </a:r>
                    </a:p>
                  </a:txBody>
                  <a:tcPr/>
                </a:tc>
                <a:tc>
                  <a:txBody>
                    <a:bodyPr/>
                    <a:lstStyle/>
                    <a:p>
                      <a:r>
                        <a:rPr lang="en-GB" sz="1800" kern="1200" dirty="0">
                          <a:solidFill>
                            <a:schemeClr val="dk1"/>
                          </a:solidFill>
                          <a:effectLst/>
                          <a:latin typeface="+mn-lt"/>
                          <a:ea typeface="+mn-ea"/>
                          <a:cs typeface="+mn-cs"/>
                        </a:rPr>
                        <a:t>To prevent multiple identities of a single user</a:t>
                      </a:r>
                    </a:p>
                  </a:txBody>
                  <a:tcPr/>
                </a:tc>
                <a:extLst>
                  <a:ext uri="{0D108BD9-81ED-4DB2-BD59-A6C34878D82A}">
                    <a16:rowId xmlns:a16="http://schemas.microsoft.com/office/drawing/2014/main" val="1087198344"/>
                  </a:ext>
                </a:extLst>
              </a:tr>
              <a:tr h="370840">
                <a:tc>
                  <a:txBody>
                    <a:bodyPr/>
                    <a:lstStyle/>
                    <a:p>
                      <a:r>
                        <a:rPr lang="en-GB" sz="1800" kern="1200" dirty="0">
                          <a:solidFill>
                            <a:schemeClr val="dk1"/>
                          </a:solidFill>
                          <a:effectLst/>
                          <a:latin typeface="+mn-lt"/>
                          <a:ea typeface="+mn-ea"/>
                          <a:cs typeface="+mn-cs"/>
                        </a:rPr>
                        <a:t>Comparison of submitted sample to single claimed template – “one-to-one” under the most common system design</a:t>
                      </a:r>
                    </a:p>
                  </a:txBody>
                  <a:tcPr/>
                </a:tc>
                <a:tc>
                  <a:txBody>
                    <a:bodyPr/>
                    <a:lstStyle/>
                    <a:p>
                      <a:r>
                        <a:rPr lang="en-GB" sz="1800" kern="1200" dirty="0">
                          <a:solidFill>
                            <a:schemeClr val="dk1"/>
                          </a:solidFill>
                          <a:effectLst/>
                          <a:latin typeface="+mn-lt"/>
                          <a:ea typeface="+mn-ea"/>
                          <a:cs typeface="+mn-cs"/>
                        </a:rPr>
                        <a:t>Comparison of submitted sample to all enrolled templates – “one-to-many”</a:t>
                      </a:r>
                    </a:p>
                    <a:p>
                      <a:endParaRPr lang="en-BE" dirty="0"/>
                    </a:p>
                  </a:txBody>
                  <a:tcPr/>
                </a:tc>
                <a:extLst>
                  <a:ext uri="{0D108BD9-81ED-4DB2-BD59-A6C34878D82A}">
                    <a16:rowId xmlns:a16="http://schemas.microsoft.com/office/drawing/2014/main" val="39805301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A “false match” leads to “false acceptance”</a:t>
                      </a:r>
                    </a:p>
                  </a:txBody>
                  <a:tcPr/>
                </a:tc>
                <a:tc>
                  <a:txBody>
                    <a:bodyPr/>
                    <a:lstStyle/>
                    <a:p>
                      <a:r>
                        <a:rPr lang="en-GB" sz="1800" kern="1200" dirty="0">
                          <a:solidFill>
                            <a:schemeClr val="dk1"/>
                          </a:solidFill>
                          <a:effectLst/>
                          <a:latin typeface="+mn-lt"/>
                          <a:ea typeface="+mn-ea"/>
                          <a:cs typeface="+mn-cs"/>
                        </a:rPr>
                        <a:t>A “false match” or a “failure to acquire” leads to a “false rejection”</a:t>
                      </a:r>
                    </a:p>
                  </a:txBody>
                  <a:tcPr/>
                </a:tc>
                <a:extLst>
                  <a:ext uri="{0D108BD9-81ED-4DB2-BD59-A6C34878D82A}">
                    <a16:rowId xmlns:a16="http://schemas.microsoft.com/office/drawing/2014/main" val="268544434"/>
                  </a:ext>
                </a:extLst>
              </a:tr>
              <a:tr h="370840">
                <a:tc>
                  <a:txBody>
                    <a:bodyPr/>
                    <a:lstStyle/>
                    <a:p>
                      <a:r>
                        <a:rPr lang="en-GB" sz="1800" kern="1200" dirty="0">
                          <a:solidFill>
                            <a:schemeClr val="dk1"/>
                          </a:solidFill>
                          <a:effectLst/>
                          <a:latin typeface="+mn-lt"/>
                          <a:ea typeface="+mn-ea"/>
                          <a:cs typeface="+mn-cs"/>
                        </a:rPr>
                        <a:t>A “false non-match” or a “failure to acquire” leads to a “false rejection”</a:t>
                      </a:r>
                    </a:p>
                  </a:txBody>
                  <a:tcPr/>
                </a:tc>
                <a:tc>
                  <a:txBody>
                    <a:bodyPr/>
                    <a:lstStyle/>
                    <a:p>
                      <a:r>
                        <a:rPr lang="en-GB" sz="1800" kern="1200" dirty="0">
                          <a:solidFill>
                            <a:schemeClr val="dk1"/>
                          </a:solidFill>
                          <a:effectLst/>
                          <a:latin typeface="+mn-lt"/>
                          <a:ea typeface="+mn-ea"/>
                          <a:cs typeface="+mn-cs"/>
                        </a:rPr>
                        <a:t>A “false non-match” leads to a “false acceptance”</a:t>
                      </a:r>
                    </a:p>
                  </a:txBody>
                  <a:tcPr/>
                </a:tc>
                <a:extLst>
                  <a:ext uri="{0D108BD9-81ED-4DB2-BD59-A6C34878D82A}">
                    <a16:rowId xmlns:a16="http://schemas.microsoft.com/office/drawing/2014/main" val="6283530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Alternative identification methods exist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No alternative methods exist</a:t>
                      </a:r>
                    </a:p>
                  </a:txBody>
                  <a:tcPr/>
                </a:tc>
                <a:extLst>
                  <a:ext uri="{0D108BD9-81ED-4DB2-BD59-A6C34878D82A}">
                    <a16:rowId xmlns:a16="http://schemas.microsoft.com/office/drawing/2014/main" val="5487181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Can be voluntary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Must be mandatory for all</a:t>
                      </a:r>
                    </a:p>
                  </a:txBody>
                  <a:tcPr/>
                </a:tc>
                <a:extLst>
                  <a:ext uri="{0D108BD9-81ED-4DB2-BD59-A6C34878D82A}">
                    <a16:rowId xmlns:a16="http://schemas.microsoft.com/office/drawing/2014/main" val="2288398157"/>
                  </a:ext>
                </a:extLst>
              </a:tr>
              <a:tr h="370840">
                <a:tc>
                  <a:txBody>
                    <a:bodyPr/>
                    <a:lstStyle/>
                    <a:p>
                      <a:r>
                        <a:rPr lang="en-GB" sz="1800" kern="1200" dirty="0">
                          <a:solidFill>
                            <a:schemeClr val="dk1"/>
                          </a:solidFill>
                          <a:effectLst/>
                          <a:latin typeface="+mn-lt"/>
                          <a:ea typeface="+mn-ea"/>
                          <a:cs typeface="+mn-cs"/>
                        </a:rPr>
                        <a:t>Spoofed by submitting someone else’s biometric measures</a:t>
                      </a:r>
                    </a:p>
                  </a:txBody>
                  <a:tcPr/>
                </a:tc>
                <a:tc>
                  <a:txBody>
                    <a:bodyPr/>
                    <a:lstStyle/>
                    <a:p>
                      <a:r>
                        <a:rPr lang="en-GB" sz="1800" kern="1200" dirty="0">
                          <a:solidFill>
                            <a:schemeClr val="dk1"/>
                          </a:solidFill>
                          <a:effectLst/>
                          <a:latin typeface="+mn-lt"/>
                          <a:ea typeface="+mn-ea"/>
                          <a:cs typeface="+mn-cs"/>
                        </a:rPr>
                        <a:t>Spoofed by submitting no or altered measures</a:t>
                      </a:r>
                    </a:p>
                  </a:txBody>
                  <a:tcPr/>
                </a:tc>
                <a:extLst>
                  <a:ext uri="{0D108BD9-81ED-4DB2-BD59-A6C34878D82A}">
                    <a16:rowId xmlns:a16="http://schemas.microsoft.com/office/drawing/2014/main" val="1078950976"/>
                  </a:ext>
                </a:extLst>
              </a:tr>
            </a:tbl>
          </a:graphicData>
        </a:graphic>
      </p:graphicFrame>
      <p:sp>
        <p:nvSpPr>
          <p:cNvPr id="3" name="Footer Placeholder 2">
            <a:extLst>
              <a:ext uri="{FF2B5EF4-FFF2-40B4-BE49-F238E27FC236}">
                <a16:creationId xmlns:a16="http://schemas.microsoft.com/office/drawing/2014/main" id="{CB399ED5-A8A4-1E4C-9769-982CBC28F00F}"/>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7B5A525-3987-4A4C-8743-35AAD9629CAE}"/>
              </a:ext>
            </a:extLst>
          </p:cNvPr>
          <p:cNvSpPr>
            <a:spLocks noGrp="1"/>
          </p:cNvSpPr>
          <p:nvPr>
            <p:ph type="sldNum" sz="quarter" idx="12"/>
          </p:nvPr>
        </p:nvSpPr>
        <p:spPr/>
        <p:txBody>
          <a:bodyPr/>
          <a:lstStyle/>
          <a:p>
            <a:fld id="{0A297500-7527-634B-90F4-69D0994C32B4}" type="slidenum">
              <a:rPr lang="nl-NL" smtClean="0"/>
              <a:t>34</a:t>
            </a:fld>
            <a:endParaRPr lang="nl-NL"/>
          </a:p>
        </p:txBody>
      </p:sp>
      <p:sp>
        <p:nvSpPr>
          <p:cNvPr id="8" name="TextBox 7">
            <a:extLst>
              <a:ext uri="{FF2B5EF4-FFF2-40B4-BE49-F238E27FC236}">
                <a16:creationId xmlns:a16="http://schemas.microsoft.com/office/drawing/2014/main" id="{2F02632F-F80B-494B-AD3A-89125B7ECC92}"/>
              </a:ext>
            </a:extLst>
          </p:cNvPr>
          <p:cNvSpPr txBox="1"/>
          <p:nvPr/>
        </p:nvSpPr>
        <p:spPr>
          <a:xfrm>
            <a:off x="1006356" y="6395500"/>
            <a:ext cx="6893297" cy="276999"/>
          </a:xfrm>
          <a:prstGeom prst="rect">
            <a:avLst/>
          </a:prstGeom>
          <a:noFill/>
        </p:spPr>
        <p:txBody>
          <a:bodyPr wrap="none" rtlCol="0">
            <a:spAutoFit/>
          </a:bodyPr>
          <a:lstStyle/>
          <a:p>
            <a:r>
              <a:rPr lang="en-BE" sz="1200" dirty="0"/>
              <a:t>Biometric Systems: technology, design and system evaluation, Wayman et al (Eds), Springer, 2005</a:t>
            </a:r>
          </a:p>
        </p:txBody>
      </p:sp>
    </p:spTree>
    <p:extLst>
      <p:ext uri="{BB962C8B-B14F-4D97-AF65-F5344CB8AC3E}">
        <p14:creationId xmlns:p14="http://schemas.microsoft.com/office/powerpoint/2010/main" val="241359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11"/>
          <p:cNvSpPr txBox="1"/>
          <p:nvPr/>
        </p:nvSpPr>
        <p:spPr>
          <a:xfrm>
            <a:off x="12211341" y="6727195"/>
            <a:ext cx="298159"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11</a:t>
            </a:r>
          </a:p>
        </p:txBody>
      </p:sp>
      <p:sp>
        <p:nvSpPr>
          <p:cNvPr id="258" name="Knowledge-based (“something that you know”)…"/>
          <p:cNvSpPr txBox="1">
            <a:spLocks noGrp="1"/>
          </p:cNvSpPr>
          <p:nvPr>
            <p:ph idx="1"/>
          </p:nvPr>
        </p:nvSpPr>
        <p:spPr>
          <a:prstGeom prst="rect">
            <a:avLst/>
          </a:prstGeom>
        </p:spPr>
        <p:txBody>
          <a:bodyPr>
            <a:normAutofit/>
          </a:bodyPr>
          <a:lstStyle/>
          <a:p>
            <a:pPr marL="172649" indent="-155313" defTabSz="170687">
              <a:spcBef>
                <a:spcPts val="1100"/>
              </a:spcBef>
              <a:buClr>
                <a:srgbClr val="000000"/>
              </a:buClr>
              <a:buSzPct val="125000"/>
              <a:defRPr sz="2142"/>
            </a:pPr>
            <a:r>
              <a:rPr sz="2309">
                <a:solidFill>
                  <a:srgbClr val="FF2600"/>
                </a:solidFill>
                <a:uFill>
                  <a:solidFill>
                    <a:srgbClr val="FF2600"/>
                  </a:solidFill>
                </a:uFill>
              </a:rPr>
              <a:t>Knowledge-based</a:t>
            </a:r>
            <a:r>
              <a:rPr sz="2309"/>
              <a:t> </a:t>
            </a:r>
            <a:r>
              <a:rPr sz="1974"/>
              <a:t>(“something that you know”)</a:t>
            </a:r>
          </a:p>
          <a:p>
            <a:pPr marL="329374" lvl="1" indent="-120014" defTabSz="170687">
              <a:spcBef>
                <a:spcPts val="1100"/>
              </a:spcBef>
              <a:buClr>
                <a:srgbClr val="000000"/>
              </a:buClr>
              <a:buSzPct val="125000"/>
              <a:defRPr sz="2142"/>
            </a:pPr>
            <a:r>
              <a:t>password </a:t>
            </a:r>
          </a:p>
          <a:p>
            <a:pPr marL="329374" lvl="1" indent="-120014" defTabSz="170687">
              <a:spcBef>
                <a:spcPts val="1100"/>
              </a:spcBef>
              <a:buClr>
                <a:srgbClr val="000000"/>
              </a:buClr>
              <a:buSzPct val="125000"/>
              <a:defRPr sz="2142"/>
            </a:pPr>
            <a:r>
              <a:t>personal identification number (PIN)</a:t>
            </a:r>
          </a:p>
          <a:p>
            <a:pPr marL="172649" indent="-155313" defTabSz="170687">
              <a:spcBef>
                <a:spcPts val="1100"/>
              </a:spcBef>
              <a:buClr>
                <a:srgbClr val="000000"/>
              </a:buClr>
              <a:buSzPct val="125000"/>
              <a:defRPr sz="2142"/>
            </a:pPr>
            <a:r>
              <a:rPr sz="2309">
                <a:solidFill>
                  <a:srgbClr val="FF2600"/>
                </a:solidFill>
                <a:uFill>
                  <a:solidFill>
                    <a:srgbClr val="FF2600"/>
                  </a:solidFill>
                </a:uFill>
              </a:rPr>
              <a:t>Token-based</a:t>
            </a:r>
            <a:r>
              <a:rPr sz="2309"/>
              <a:t> </a:t>
            </a:r>
            <a:r>
              <a:rPr sz="1974"/>
              <a:t>(“something that you have”)</a:t>
            </a:r>
          </a:p>
          <a:p>
            <a:pPr marL="329374" lvl="1" indent="-120014" defTabSz="170687">
              <a:spcBef>
                <a:spcPts val="1100"/>
              </a:spcBef>
              <a:buClr>
                <a:srgbClr val="000000"/>
              </a:buClr>
              <a:buSzPct val="125000"/>
              <a:defRPr sz="2142"/>
            </a:pPr>
            <a:r>
              <a:t>passport</a:t>
            </a:r>
          </a:p>
          <a:p>
            <a:pPr marL="329374" lvl="1" indent="-120014" defTabSz="170687">
              <a:spcBef>
                <a:spcPts val="1100"/>
              </a:spcBef>
              <a:buClr>
                <a:srgbClr val="000000"/>
              </a:buClr>
              <a:buSzPct val="125000"/>
              <a:defRPr sz="2142"/>
            </a:pPr>
            <a:r>
              <a:t>driver’s license</a:t>
            </a:r>
          </a:p>
          <a:p>
            <a:pPr marL="329374" lvl="1" indent="-120014" defTabSz="170687">
              <a:spcBef>
                <a:spcPts val="1100"/>
              </a:spcBef>
              <a:buClr>
                <a:srgbClr val="000000"/>
              </a:buClr>
              <a:buSzPct val="125000"/>
              <a:defRPr sz="2142"/>
            </a:pPr>
            <a:r>
              <a:t>ID card</a:t>
            </a:r>
          </a:p>
          <a:p>
            <a:pPr marL="329374" lvl="1" indent="-120014" defTabSz="170687">
              <a:spcBef>
                <a:spcPts val="1100"/>
              </a:spcBef>
              <a:buClr>
                <a:srgbClr val="000000"/>
              </a:buClr>
              <a:buSzPct val="125000"/>
              <a:defRPr sz="2142"/>
            </a:pPr>
            <a:r>
              <a:t>credit card</a:t>
            </a:r>
          </a:p>
          <a:p>
            <a:pPr marL="329374" lvl="1" indent="-120014" defTabSz="170687">
              <a:spcBef>
                <a:spcPts val="1100"/>
              </a:spcBef>
              <a:buClr>
                <a:srgbClr val="000000"/>
              </a:buClr>
              <a:buSzPct val="125000"/>
              <a:defRPr sz="2142"/>
            </a:pPr>
            <a:r>
              <a:t>keys</a:t>
            </a:r>
          </a:p>
        </p:txBody>
      </p:sp>
      <p:sp>
        <p:nvSpPr>
          <p:cNvPr id="257" name="Traditional Identification approaches"/>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rPr dirty="0"/>
              <a:t>Traditional Identification</a:t>
            </a:r>
            <a:r>
              <a:rPr lang="en-US" dirty="0"/>
              <a:t>:</a:t>
            </a:r>
            <a:r>
              <a:rPr dirty="0"/>
              <a:t> approaches</a:t>
            </a:r>
          </a:p>
        </p:txBody>
      </p:sp>
      <p:sp>
        <p:nvSpPr>
          <p:cNvPr id="259" name="Line"/>
          <p:cNvSpPr/>
          <p:nvPr/>
        </p:nvSpPr>
        <p:spPr>
          <a:xfrm>
            <a:off x="5029200" y="3657600"/>
            <a:ext cx="304800" cy="2057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w="12700">
            <a:miter lim="400000"/>
          </a:ln>
        </p:spPr>
        <p:txBody>
          <a:bodyPr lIns="38100" tIns="38100" rIns="38100" bIns="38100" anchor="ctr"/>
          <a:lstStyle/>
          <a:p>
            <a:pPr>
              <a:defRPr sz="2400">
                <a:solidFill>
                  <a:srgbClr val="FFFFFF"/>
                </a:solidFill>
              </a:defRPr>
            </a:pPr>
            <a:endParaRPr sz="2400"/>
          </a:p>
        </p:txBody>
      </p:sp>
      <p:pic>
        <p:nvPicPr>
          <p:cNvPr id="260" name="Image" descr="Image"/>
          <p:cNvPicPr>
            <a:picLocks noChangeAspect="1"/>
          </p:cNvPicPr>
          <p:nvPr/>
        </p:nvPicPr>
        <p:blipFill>
          <a:blip r:embed="rId2"/>
          <a:stretch>
            <a:fillRect/>
          </a:stretch>
        </p:blipFill>
        <p:spPr>
          <a:xfrm>
            <a:off x="6706712" y="1359035"/>
            <a:ext cx="4359606" cy="4401553"/>
          </a:xfrm>
          <a:prstGeom prst="rect">
            <a:avLst/>
          </a:prstGeom>
          <a:ln w="12700">
            <a:miter lim="400000"/>
          </a:ln>
        </p:spPr>
      </p:pic>
      <p:sp>
        <p:nvSpPr>
          <p:cNvPr id="261" name="@Jain et al. Introduction to Biometrics"/>
          <p:cNvSpPr txBox="1"/>
          <p:nvPr/>
        </p:nvSpPr>
        <p:spPr>
          <a:xfrm>
            <a:off x="7347053" y="5916589"/>
            <a:ext cx="3347070" cy="333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500"/>
            </a:lvl1pPr>
          </a:lstStyle>
          <a:p>
            <a:r>
              <a:t>@Jain et al. Introduction to Biometrics</a:t>
            </a:r>
          </a:p>
        </p:txBody>
      </p:sp>
    </p:spTree>
    <p:extLst>
      <p:ext uri="{BB962C8B-B14F-4D97-AF65-F5344CB8AC3E}">
        <p14:creationId xmlns:p14="http://schemas.microsoft.com/office/powerpoint/2010/main" val="1861767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12"/>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12</a:t>
            </a:r>
          </a:p>
        </p:txBody>
      </p:sp>
      <p:sp>
        <p:nvSpPr>
          <p:cNvPr id="265" name="Knowledge-based: PIN’s, passwords: may be forgotten or guessed by the impostors…"/>
          <p:cNvSpPr txBox="1">
            <a:spLocks noGrp="1"/>
          </p:cNvSpPr>
          <p:nvPr>
            <p:ph idx="1"/>
          </p:nvPr>
        </p:nvSpPr>
        <p:spPr>
          <a:prstGeom prst="rect">
            <a:avLst/>
          </a:prstGeom>
        </p:spPr>
        <p:txBody>
          <a:bodyPr>
            <a:normAutofit/>
          </a:bodyPr>
          <a:lstStyle/>
          <a:p>
            <a:pPr marL="368807" indent="-329184" defTabSz="390143">
              <a:spcBef>
                <a:spcPts val="2500"/>
              </a:spcBef>
              <a:buClr>
                <a:srgbClr val="000000"/>
              </a:buClr>
              <a:buSzPct val="75000"/>
              <a:defRPr sz="2304"/>
            </a:pPr>
            <a:r>
              <a:rPr dirty="0">
                <a:latin typeface="+mn-lt"/>
                <a:ea typeface="Gill Sans"/>
                <a:cs typeface="Gill Sans"/>
                <a:sym typeface="Gill Sans"/>
              </a:rPr>
              <a:t>Knowledge-based</a:t>
            </a:r>
            <a:r>
              <a:rPr dirty="0">
                <a:latin typeface="+mn-lt"/>
              </a:rPr>
              <a:t>: PIN’s, passwords: may be forgotten or guessed by the impostors</a:t>
            </a:r>
          </a:p>
          <a:p>
            <a:pPr marL="368807" indent="-329184" defTabSz="390143">
              <a:spcBef>
                <a:spcPts val="2500"/>
              </a:spcBef>
              <a:buClr>
                <a:srgbClr val="000000"/>
              </a:buClr>
              <a:buSzPct val="75000"/>
              <a:defRPr sz="2304"/>
            </a:pPr>
            <a:r>
              <a:rPr dirty="0">
                <a:latin typeface="+mn-lt"/>
                <a:ea typeface="Gill Sans"/>
                <a:cs typeface="Gill Sans"/>
                <a:sym typeface="Gill Sans"/>
              </a:rPr>
              <a:t>Token-based</a:t>
            </a:r>
            <a:r>
              <a:rPr dirty="0">
                <a:latin typeface="+mn-lt"/>
              </a:rPr>
              <a:t>: tokens may be lost, stolen, forgotten, misplaced</a:t>
            </a:r>
          </a:p>
          <a:p>
            <a:pPr marL="368807" indent="-329184" defTabSz="390143">
              <a:spcBef>
                <a:spcPts val="2500"/>
              </a:spcBef>
              <a:buClr>
                <a:srgbClr val="000000"/>
              </a:buClr>
              <a:buSzPct val="75000"/>
              <a:defRPr sz="2304"/>
            </a:pPr>
            <a:r>
              <a:rPr dirty="0">
                <a:latin typeface="+mn-lt"/>
              </a:rPr>
              <a:t>often misused (e.g. PIN number on ATM card (25%))</a:t>
            </a:r>
          </a:p>
          <a:p>
            <a:pPr marL="368807" indent="-329184" defTabSz="390143">
              <a:spcBef>
                <a:spcPts val="2500"/>
              </a:spcBef>
              <a:buClr>
                <a:srgbClr val="000000"/>
              </a:buClr>
              <a:buSzPct val="75000"/>
              <a:defRPr sz="2304"/>
            </a:pPr>
            <a:r>
              <a:rPr dirty="0">
                <a:latin typeface="+mn-lt"/>
              </a:rPr>
              <a:t>unable to differentiate between an authorized person and an impostor </a:t>
            </a:r>
          </a:p>
          <a:p>
            <a:pPr marL="368807" indent="-329184" defTabSz="390143">
              <a:spcBef>
                <a:spcPts val="2500"/>
              </a:spcBef>
              <a:buClr>
                <a:srgbClr val="000000"/>
              </a:buClr>
              <a:buSzPct val="75000"/>
              <a:defRPr sz="2304"/>
            </a:pPr>
            <a:r>
              <a:rPr dirty="0">
                <a:latin typeface="+mn-lt"/>
              </a:rPr>
              <a:t>unable to satisfy security requirements of our e-connected information society</a:t>
            </a:r>
          </a:p>
        </p:txBody>
      </p:sp>
      <p:sp>
        <p:nvSpPr>
          <p:cNvPr id="264" name="Traditional Identification Disadvantages"/>
          <p:cNvSpPr txBox="1">
            <a:spLocks noGrp="1"/>
          </p:cNvSpPr>
          <p:nvPr>
            <p:ph type="title"/>
          </p:nvPr>
        </p:nvSpPr>
        <p:spPr>
          <a:prstGeom prst="rect">
            <a:avLst/>
          </a:prstGeom>
        </p:spPr>
        <p:txBody>
          <a:bodyPr>
            <a:normAutofit/>
          </a:bodyPr>
          <a:lstStyle/>
          <a:p>
            <a:pPr>
              <a:defRPr sz="4500">
                <a:effectLst>
                  <a:outerShdw blurRad="12700" dist="25400" dir="2700000" rotWithShape="0">
                    <a:srgbClr val="CBCBCB"/>
                  </a:outerShdw>
                </a:effectLst>
              </a:defRPr>
            </a:pPr>
            <a:r>
              <a:rPr dirty="0"/>
              <a:t>Traditional Identification</a:t>
            </a:r>
            <a:r>
              <a:rPr lang="en-US" dirty="0"/>
              <a:t>: d</a:t>
            </a:r>
            <a:r>
              <a:rPr dirty="0"/>
              <a:t>isadvantages</a:t>
            </a:r>
          </a:p>
        </p:txBody>
      </p:sp>
    </p:spTree>
    <p:extLst>
      <p:ext uri="{BB962C8B-B14F-4D97-AF65-F5344CB8AC3E}">
        <p14:creationId xmlns:p14="http://schemas.microsoft.com/office/powerpoint/2010/main" val="2559037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13"/>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13</a:t>
            </a:r>
          </a:p>
        </p:txBody>
      </p:sp>
      <p:sp>
        <p:nvSpPr>
          <p:cNvPr id="269" name="Associating an individual with an identity:…"/>
          <p:cNvSpPr txBox="1">
            <a:spLocks noGrp="1"/>
          </p:cNvSpPr>
          <p:nvPr>
            <p:ph idx="1"/>
          </p:nvPr>
        </p:nvSpPr>
        <p:spPr>
          <a:prstGeom prst="rect">
            <a:avLst/>
          </a:prstGeom>
        </p:spPr>
        <p:txBody>
          <a:bodyPr>
            <a:normAutofit/>
          </a:bodyPr>
          <a:lstStyle/>
          <a:p>
            <a:pPr marL="32194" indent="0" defTabSz="316991">
              <a:spcBef>
                <a:spcPts val="2100"/>
              </a:spcBef>
              <a:buClr>
                <a:srgbClr val="000000"/>
              </a:buClr>
              <a:buSzPct val="125000"/>
              <a:buNone/>
              <a:defRPr sz="1871"/>
            </a:pPr>
            <a:r>
              <a:rPr sz="2000" dirty="0"/>
              <a:t>Associating an individual with an identity:</a:t>
            </a:r>
          </a:p>
          <a:p>
            <a:pPr marL="299656" indent="-267461" defTabSz="316991">
              <a:spcBef>
                <a:spcPts val="2100"/>
              </a:spcBef>
              <a:buClr>
                <a:srgbClr val="000000"/>
              </a:buClr>
              <a:buSzPct val="125000"/>
              <a:defRPr sz="1871"/>
            </a:pPr>
            <a:r>
              <a:rPr sz="2000" dirty="0"/>
              <a:t>Something you have</a:t>
            </a:r>
            <a:r>
              <a:rPr lang="en-US" sz="2000" dirty="0"/>
              <a:t> (extrinsically)</a:t>
            </a:r>
            <a:endParaRPr sz="2000" dirty="0"/>
          </a:p>
          <a:p>
            <a:pPr marL="611695" lvl="1" indent="-222884" defTabSz="316991">
              <a:spcBef>
                <a:spcPts val="2100"/>
              </a:spcBef>
              <a:buClr>
                <a:srgbClr val="000000"/>
              </a:buClr>
              <a:buSzPct val="125000"/>
              <a:defRPr sz="1871"/>
            </a:pPr>
            <a:r>
              <a:rPr sz="2000" dirty="0"/>
              <a:t>Token, smart card</a:t>
            </a:r>
          </a:p>
          <a:p>
            <a:pPr marL="299656" indent="-267461" defTabSz="316991">
              <a:spcBef>
                <a:spcPts val="2100"/>
              </a:spcBef>
              <a:buClr>
                <a:srgbClr val="000000"/>
              </a:buClr>
              <a:buSzPct val="125000"/>
              <a:defRPr sz="1871"/>
            </a:pPr>
            <a:r>
              <a:rPr sz="2000" dirty="0"/>
              <a:t>Something you know</a:t>
            </a:r>
          </a:p>
          <a:p>
            <a:pPr marL="611695" lvl="1" indent="-222884" defTabSz="316991">
              <a:spcBef>
                <a:spcPts val="2100"/>
              </a:spcBef>
              <a:buClr>
                <a:srgbClr val="000000"/>
              </a:buClr>
              <a:buSzPct val="125000"/>
              <a:defRPr sz="1871"/>
            </a:pPr>
            <a:r>
              <a:rPr sz="2000" dirty="0"/>
              <a:t>Password, pin</a:t>
            </a:r>
          </a:p>
          <a:p>
            <a:pPr marL="299656" indent="-267461" defTabSz="316991">
              <a:spcBef>
                <a:spcPts val="2100"/>
              </a:spcBef>
              <a:buClr>
                <a:srgbClr val="000000"/>
              </a:buClr>
              <a:buSzPct val="125000"/>
              <a:defRPr sz="1871">
                <a:solidFill>
                  <a:srgbClr val="FF2600"/>
                </a:solidFill>
                <a:uFill>
                  <a:solidFill>
                    <a:srgbClr val="FF2600"/>
                  </a:solidFill>
                </a:uFill>
              </a:defRPr>
            </a:pPr>
            <a:r>
              <a:rPr sz="2000" dirty="0"/>
              <a:t>Something you are</a:t>
            </a:r>
            <a:r>
              <a:rPr lang="en-US" sz="2000" dirty="0"/>
              <a:t> (intrinsically)</a:t>
            </a:r>
            <a:r>
              <a:rPr sz="2000" dirty="0"/>
              <a:t>:</a:t>
            </a:r>
          </a:p>
          <a:p>
            <a:pPr marL="611695" lvl="1" indent="-222884" defTabSz="316991">
              <a:spcBef>
                <a:spcPts val="2100"/>
              </a:spcBef>
              <a:buClr>
                <a:srgbClr val="000000"/>
              </a:buClr>
              <a:buSzPct val="125000"/>
              <a:defRPr sz="1871"/>
            </a:pPr>
            <a:r>
              <a:rPr sz="2000" dirty="0"/>
              <a:t>Physiological</a:t>
            </a:r>
          </a:p>
          <a:p>
            <a:pPr marL="611695" lvl="1" indent="-222884" defTabSz="316991">
              <a:spcBef>
                <a:spcPts val="2100"/>
              </a:spcBef>
              <a:buClr>
                <a:srgbClr val="000000"/>
              </a:buClr>
              <a:buSzPct val="125000"/>
              <a:defRPr sz="1871"/>
            </a:pPr>
            <a:r>
              <a:rPr lang="en-GB" sz="2000" dirty="0" err="1"/>
              <a:t>Behavioral</a:t>
            </a:r>
            <a:endParaRPr sz="2000" dirty="0"/>
          </a:p>
        </p:txBody>
      </p:sp>
      <p:sp>
        <p:nvSpPr>
          <p:cNvPr id="268" name="Biometric Identification"/>
          <p:cNvSpPr txBox="1">
            <a:spLocks noGrp="1"/>
          </p:cNvSpPr>
          <p:nvPr>
            <p:ph type="title"/>
          </p:nvPr>
        </p:nvSpPr>
        <p:spPr>
          <a:prstGeom prst="rect">
            <a:avLst/>
          </a:prstGeom>
        </p:spPr>
        <p:txBody>
          <a:bodyPr/>
          <a:lstStyle>
            <a:lvl1pPr>
              <a:defRPr>
                <a:effectLst>
                  <a:outerShdw blurRad="12700" dist="25400" dir="2700000" rotWithShape="0">
                    <a:srgbClr val="CBCBCB"/>
                  </a:outerShdw>
                </a:effectLst>
              </a:defRPr>
            </a:lvl1pPr>
          </a:lstStyle>
          <a:p>
            <a:r>
              <a:t>Biometric Identification</a:t>
            </a:r>
          </a:p>
        </p:txBody>
      </p:sp>
      <p:pic>
        <p:nvPicPr>
          <p:cNvPr id="270" name="Image" descr="Image"/>
          <p:cNvPicPr>
            <a:picLocks noChangeAspect="1"/>
          </p:cNvPicPr>
          <p:nvPr/>
        </p:nvPicPr>
        <p:blipFill>
          <a:blip r:embed="rId2"/>
          <a:stretch>
            <a:fillRect/>
          </a:stretch>
        </p:blipFill>
        <p:spPr>
          <a:xfrm>
            <a:off x="6257904" y="22698"/>
            <a:ext cx="4727596" cy="6237993"/>
          </a:xfrm>
          <a:prstGeom prst="rect">
            <a:avLst/>
          </a:prstGeom>
          <a:ln w="12700">
            <a:miter lim="400000"/>
          </a:ln>
        </p:spPr>
      </p:pic>
      <p:sp>
        <p:nvSpPr>
          <p:cNvPr id="271" name="@Jain et al. Introduction to Biometrics"/>
          <p:cNvSpPr txBox="1"/>
          <p:nvPr/>
        </p:nvSpPr>
        <p:spPr>
          <a:xfrm>
            <a:off x="6902553" y="6564289"/>
            <a:ext cx="3347070" cy="333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500"/>
            </a:lvl1pPr>
          </a:lstStyle>
          <a:p>
            <a:r>
              <a:t>@Jain et al. Introduction to Biometrics</a:t>
            </a:r>
          </a:p>
        </p:txBody>
      </p:sp>
    </p:spTree>
    <p:extLst>
      <p:ext uri="{BB962C8B-B14F-4D97-AF65-F5344CB8AC3E}">
        <p14:creationId xmlns:p14="http://schemas.microsoft.com/office/powerpoint/2010/main" val="50058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14"/>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14</a:t>
            </a:r>
          </a:p>
        </p:txBody>
      </p:sp>
      <p:sp>
        <p:nvSpPr>
          <p:cNvPr id="275" name="Basic modules of a biometric system:…"/>
          <p:cNvSpPr txBox="1">
            <a:spLocks noGrp="1"/>
          </p:cNvSpPr>
          <p:nvPr>
            <p:ph idx="1"/>
          </p:nvPr>
        </p:nvSpPr>
        <p:spPr>
          <a:prstGeom prst="rect">
            <a:avLst/>
          </a:prstGeom>
        </p:spPr>
        <p:txBody>
          <a:bodyPr>
            <a:normAutofit/>
          </a:bodyPr>
          <a:lstStyle/>
          <a:p>
            <a:pPr marL="226663" indent="-202310" defTabSz="239775">
              <a:spcBef>
                <a:spcPts val="1500"/>
              </a:spcBef>
              <a:buClr>
                <a:srgbClr val="000000"/>
              </a:buClr>
              <a:buSzPct val="125000"/>
              <a:defRPr sz="2124"/>
            </a:pPr>
            <a:r>
              <a:rPr dirty="0"/>
              <a:t>Basic modules of a biometric system:</a:t>
            </a:r>
          </a:p>
          <a:p>
            <a:pPr marL="462692" lvl="1" indent="-168592" defTabSz="239775">
              <a:spcBef>
                <a:spcPts val="1500"/>
              </a:spcBef>
              <a:buClr>
                <a:srgbClr val="000000"/>
              </a:buClr>
              <a:buSzPct val="125000"/>
              <a:defRPr sz="1887"/>
            </a:pPr>
            <a:r>
              <a:rPr dirty="0"/>
              <a:t> Data acquisition</a:t>
            </a:r>
          </a:p>
          <a:p>
            <a:pPr marL="462692" lvl="1" indent="-168592" defTabSz="239775">
              <a:spcBef>
                <a:spcPts val="1500"/>
              </a:spcBef>
              <a:buClr>
                <a:srgbClr val="000000"/>
              </a:buClr>
              <a:buSzPct val="125000"/>
              <a:defRPr sz="1887"/>
            </a:pPr>
            <a:r>
              <a:rPr dirty="0"/>
              <a:t> Feature extraction</a:t>
            </a:r>
          </a:p>
          <a:p>
            <a:pPr marL="462692" lvl="1" indent="-168592" defTabSz="239775">
              <a:spcBef>
                <a:spcPts val="1500"/>
              </a:spcBef>
              <a:buClr>
                <a:srgbClr val="000000"/>
              </a:buClr>
              <a:buSzPct val="125000"/>
              <a:defRPr sz="1887"/>
            </a:pPr>
            <a:r>
              <a:rPr dirty="0"/>
              <a:t> Matching</a:t>
            </a:r>
          </a:p>
          <a:p>
            <a:pPr marL="462692" lvl="1" indent="-168592" defTabSz="239775">
              <a:spcBef>
                <a:spcPts val="1500"/>
              </a:spcBef>
              <a:buClr>
                <a:srgbClr val="000000"/>
              </a:buClr>
              <a:buSzPct val="125000"/>
              <a:defRPr sz="1887"/>
            </a:pPr>
            <a:r>
              <a:rPr dirty="0"/>
              <a:t> Decision</a:t>
            </a:r>
          </a:p>
          <a:p>
            <a:pPr marL="462692" lvl="1" indent="-168592" defTabSz="239775">
              <a:spcBef>
                <a:spcPts val="1500"/>
              </a:spcBef>
              <a:buClr>
                <a:srgbClr val="000000"/>
              </a:buClr>
              <a:buSzPct val="125000"/>
              <a:defRPr sz="1887"/>
            </a:pPr>
            <a:r>
              <a:rPr dirty="0"/>
              <a:t> Storage</a:t>
            </a:r>
          </a:p>
        </p:txBody>
      </p:sp>
      <p:sp>
        <p:nvSpPr>
          <p:cNvPr id="274" name="Biometric System Architecture"/>
          <p:cNvSpPr txBox="1">
            <a:spLocks noGrp="1"/>
          </p:cNvSpPr>
          <p:nvPr>
            <p:ph type="title"/>
          </p:nvPr>
        </p:nvSpPr>
        <p:spPr>
          <a:prstGeom prst="rect">
            <a:avLst/>
          </a:prstGeom>
        </p:spPr>
        <p:txBody>
          <a:bodyPr/>
          <a:lstStyle>
            <a:lvl1pPr>
              <a:defRPr>
                <a:effectLst>
                  <a:outerShdw blurRad="12700" dist="25400" dir="2700000" rotWithShape="0">
                    <a:srgbClr val="CBCBCB"/>
                  </a:outerShdw>
                </a:effectLst>
              </a:defRPr>
            </a:lvl1pPr>
          </a:lstStyle>
          <a:p>
            <a:r>
              <a:t>Biometric System Architecture</a:t>
            </a:r>
          </a:p>
        </p:txBody>
      </p:sp>
      <p:grpSp>
        <p:nvGrpSpPr>
          <p:cNvPr id="278" name="Group"/>
          <p:cNvGrpSpPr/>
          <p:nvPr/>
        </p:nvGrpSpPr>
        <p:grpSpPr>
          <a:xfrm>
            <a:off x="3596985" y="2957946"/>
            <a:ext cx="7502816" cy="2133600"/>
            <a:chOff x="40985" y="0"/>
            <a:chExt cx="7502815" cy="2133599"/>
          </a:xfrm>
        </p:grpSpPr>
        <p:pic>
          <p:nvPicPr>
            <p:cNvPr id="276" name="image.png" descr="image.png"/>
            <p:cNvPicPr>
              <a:picLocks/>
            </p:cNvPicPr>
            <p:nvPr/>
          </p:nvPicPr>
          <p:blipFill>
            <a:blip r:embed="rId3"/>
            <a:srcRect t="42208"/>
            <a:stretch>
              <a:fillRect/>
            </a:stretch>
          </p:blipFill>
          <p:spPr>
            <a:xfrm>
              <a:off x="40985" y="0"/>
              <a:ext cx="7502815" cy="2133600"/>
            </a:xfrm>
            <a:prstGeom prst="rect">
              <a:avLst/>
            </a:prstGeom>
            <a:ln w="12700" cap="flat">
              <a:noFill/>
              <a:miter lim="400000"/>
            </a:ln>
            <a:effectLst/>
          </p:spPr>
        </p:pic>
        <p:pic>
          <p:nvPicPr>
            <p:cNvPr id="277" name="image.png" descr="image.png"/>
            <p:cNvPicPr>
              <a:picLocks/>
            </p:cNvPicPr>
            <p:nvPr/>
          </p:nvPicPr>
          <p:blipFill>
            <a:blip r:embed="rId3"/>
            <a:srcRect l="81639" t="8441" b="61167"/>
            <a:stretch>
              <a:fillRect/>
            </a:stretch>
          </p:blipFill>
          <p:spPr>
            <a:xfrm>
              <a:off x="6166236" y="0"/>
              <a:ext cx="1377565" cy="1121991"/>
            </a:xfrm>
            <a:prstGeom prst="rect">
              <a:avLst/>
            </a:prstGeom>
            <a:ln w="12700" cap="flat">
              <a:noFill/>
              <a:miter lim="400000"/>
            </a:ln>
            <a:effectLst/>
          </p:spPr>
        </p:pic>
      </p:grpSp>
    </p:spTree>
    <p:extLst>
      <p:ext uri="{BB962C8B-B14F-4D97-AF65-F5344CB8AC3E}">
        <p14:creationId xmlns:p14="http://schemas.microsoft.com/office/powerpoint/2010/main" val="1239841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15"/>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15</a:t>
            </a:r>
          </a:p>
        </p:txBody>
      </p:sp>
      <p:sp>
        <p:nvSpPr>
          <p:cNvPr id="284" name="Reads the biometric info from the user.…"/>
          <p:cNvSpPr txBox="1">
            <a:spLocks noGrp="1"/>
          </p:cNvSpPr>
          <p:nvPr>
            <p:ph idx="1"/>
          </p:nvPr>
        </p:nvSpPr>
        <p:spPr>
          <a:prstGeom prst="rect">
            <a:avLst/>
          </a:prstGeom>
        </p:spPr>
        <p:txBody>
          <a:bodyPr/>
          <a:lstStyle/>
          <a:p>
            <a:pPr marL="384175" indent="-342900">
              <a:buClr>
                <a:srgbClr val="000000"/>
              </a:buClr>
              <a:buSzPct val="75000"/>
            </a:pPr>
            <a:r>
              <a:t>Reads the biometric info from the user.</a:t>
            </a:r>
          </a:p>
          <a:p>
            <a:pPr marL="384175" indent="-342900">
              <a:buClr>
                <a:srgbClr val="000000"/>
              </a:buClr>
              <a:buSzPct val="75000"/>
            </a:pPr>
            <a:r>
              <a:t>Examples: video camera, fingerprint scanner/sensor, microphone, etc.</a:t>
            </a:r>
          </a:p>
          <a:p>
            <a:pPr marL="384175" indent="-342900">
              <a:buClr>
                <a:srgbClr val="000000"/>
              </a:buClr>
              <a:buSzPct val="75000"/>
            </a:pPr>
            <a:r>
              <a:t>All sensors in a given system must be similar to ensure recognition at any location.</a:t>
            </a:r>
          </a:p>
          <a:p>
            <a:pPr marL="384175" indent="-342900">
              <a:buClr>
                <a:srgbClr val="000000"/>
              </a:buClr>
              <a:buSzPct val="75000"/>
            </a:pPr>
            <a:r>
              <a:t>Environmental conditions may affect their performance.</a:t>
            </a:r>
          </a:p>
        </p:txBody>
      </p:sp>
      <p:sp>
        <p:nvSpPr>
          <p:cNvPr id="283" name="Data Acquisition Module"/>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Data Acquisition Module</a:t>
            </a:r>
          </a:p>
        </p:txBody>
      </p:sp>
      <p:pic>
        <p:nvPicPr>
          <p:cNvPr id="285" name="image.png" descr="image.png"/>
          <p:cNvPicPr>
            <a:picLocks/>
          </p:cNvPicPr>
          <p:nvPr/>
        </p:nvPicPr>
        <p:blipFill>
          <a:blip r:embed="rId3"/>
          <a:stretch>
            <a:fillRect/>
          </a:stretch>
        </p:blipFill>
        <p:spPr>
          <a:xfrm>
            <a:off x="2576732" y="4405500"/>
            <a:ext cx="1905000" cy="1428750"/>
          </a:xfrm>
          <a:prstGeom prst="rect">
            <a:avLst/>
          </a:prstGeom>
          <a:ln w="12700">
            <a:miter lim="400000"/>
          </a:ln>
        </p:spPr>
      </p:pic>
      <p:pic>
        <p:nvPicPr>
          <p:cNvPr id="286" name="image.png" descr="image.png"/>
          <p:cNvPicPr>
            <a:picLocks/>
          </p:cNvPicPr>
          <p:nvPr/>
        </p:nvPicPr>
        <p:blipFill>
          <a:blip r:embed="rId4"/>
          <a:stretch>
            <a:fillRect/>
          </a:stretch>
        </p:blipFill>
        <p:spPr>
          <a:xfrm>
            <a:off x="5243733" y="4176900"/>
            <a:ext cx="1217613" cy="1943100"/>
          </a:xfrm>
          <a:prstGeom prst="rect">
            <a:avLst/>
          </a:prstGeom>
          <a:ln w="12700">
            <a:miter lim="400000"/>
          </a:ln>
        </p:spPr>
      </p:pic>
      <p:pic>
        <p:nvPicPr>
          <p:cNvPr id="287" name="image.png" descr="image.png"/>
          <p:cNvPicPr>
            <a:picLocks/>
          </p:cNvPicPr>
          <p:nvPr/>
        </p:nvPicPr>
        <p:blipFill>
          <a:blip r:embed="rId5"/>
          <a:srcRect t="11053"/>
          <a:stretch>
            <a:fillRect/>
          </a:stretch>
        </p:blipFill>
        <p:spPr>
          <a:xfrm>
            <a:off x="7453532" y="4186426"/>
            <a:ext cx="2147888" cy="1909763"/>
          </a:xfrm>
          <a:prstGeom prst="rect">
            <a:avLst/>
          </a:prstGeom>
          <a:ln w="12700">
            <a:miter lim="400000"/>
          </a:ln>
        </p:spPr>
      </p:pic>
      <p:sp>
        <p:nvSpPr>
          <p:cNvPr id="288" name="©Luciano Rila/RHUL"/>
          <p:cNvSpPr txBox="1"/>
          <p:nvPr/>
        </p:nvSpPr>
        <p:spPr>
          <a:xfrm>
            <a:off x="8846820" y="6584806"/>
            <a:ext cx="1763303"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a:spcBef>
                <a:spcPts val="900"/>
              </a:spcBef>
              <a:buClr>
                <a:srgbClr val="000000"/>
              </a:buClr>
              <a:buFont typeface="Comic Sans MS"/>
            </a:pPr>
            <a:r>
              <a:rPr sz="1400">
                <a:latin typeface="Symbol"/>
                <a:ea typeface="Symbol"/>
                <a:cs typeface="Symbol"/>
                <a:sym typeface="Symbol"/>
              </a:rPr>
              <a:t>Ó</a:t>
            </a:r>
            <a:r>
              <a:rPr sz="1400">
                <a:latin typeface="Comic Sans MS"/>
                <a:ea typeface="Comic Sans MS"/>
                <a:cs typeface="Comic Sans MS"/>
                <a:sym typeface="Comic Sans MS"/>
              </a:rPr>
              <a:t>Luciano Rila/RHUL</a:t>
            </a:r>
          </a:p>
        </p:txBody>
      </p:sp>
    </p:spTree>
    <p:extLst>
      <p:ext uri="{BB962C8B-B14F-4D97-AF65-F5344CB8AC3E}">
        <p14:creationId xmlns:p14="http://schemas.microsoft.com/office/powerpoint/2010/main" val="345873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D206177-5F38-854D-9E40-E851ADB493B4}"/>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83FABC35-C63F-6741-89F8-E3637BE5D143}"/>
              </a:ext>
            </a:extLst>
          </p:cNvPr>
          <p:cNvSpPr>
            <a:spLocks noGrp="1"/>
          </p:cNvSpPr>
          <p:nvPr>
            <p:ph type="sldNum" sz="quarter" idx="12"/>
          </p:nvPr>
        </p:nvSpPr>
        <p:spPr/>
        <p:txBody>
          <a:bodyPr/>
          <a:lstStyle/>
          <a:p>
            <a:fld id="{0A297500-7527-634B-90F4-69D0994C32B4}" type="slidenum">
              <a:rPr lang="nl-NL" smtClean="0"/>
              <a:t>4</a:t>
            </a:fld>
            <a:endParaRPr lang="nl-NL"/>
          </a:p>
        </p:txBody>
      </p:sp>
      <p:pic>
        <p:nvPicPr>
          <p:cNvPr id="8" name="Content Placeholder 7">
            <a:extLst>
              <a:ext uri="{FF2B5EF4-FFF2-40B4-BE49-F238E27FC236}">
                <a16:creationId xmlns:a16="http://schemas.microsoft.com/office/drawing/2014/main" id="{D7214E1D-285F-424E-9900-1219BADAF8B8}"/>
              </a:ext>
            </a:extLst>
          </p:cNvPr>
          <p:cNvPicPr>
            <a:picLocks noGrp="1" noChangeAspect="1"/>
          </p:cNvPicPr>
          <p:nvPr>
            <p:ph idx="1"/>
          </p:nvPr>
        </p:nvPicPr>
        <p:blipFill>
          <a:blip r:embed="rId2"/>
          <a:stretch>
            <a:fillRect/>
          </a:stretch>
        </p:blipFill>
        <p:spPr>
          <a:xfrm>
            <a:off x="6748992" y="304945"/>
            <a:ext cx="4924562" cy="5800040"/>
          </a:xfrm>
          <a:prstGeom prst="rect">
            <a:avLst/>
          </a:prstGeom>
        </p:spPr>
      </p:pic>
      <p:sp>
        <p:nvSpPr>
          <p:cNvPr id="5" name="Content Placeholder 4">
            <a:extLst>
              <a:ext uri="{FF2B5EF4-FFF2-40B4-BE49-F238E27FC236}">
                <a16:creationId xmlns:a16="http://schemas.microsoft.com/office/drawing/2014/main" id="{8A3D2998-6CEB-A048-966B-EB0CDD23D77A}"/>
              </a:ext>
            </a:extLst>
          </p:cNvPr>
          <p:cNvSpPr>
            <a:spLocks noGrp="1"/>
          </p:cNvSpPr>
          <p:nvPr>
            <p:ph sz="quarter" idx="13"/>
          </p:nvPr>
        </p:nvSpPr>
        <p:spPr>
          <a:xfrm>
            <a:off x="962496" y="1497837"/>
            <a:ext cx="5400000" cy="4464000"/>
          </a:xfrm>
        </p:spPr>
        <p:txBody>
          <a:bodyPr>
            <a:normAutofit/>
          </a:bodyPr>
          <a:lstStyle/>
          <a:p>
            <a:r>
              <a:rPr lang="en-GB" dirty="0"/>
              <a:t>Physiologic</a:t>
            </a:r>
          </a:p>
          <a:p>
            <a:pPr lvl="1"/>
            <a:r>
              <a:rPr lang="en-GB" dirty="0"/>
              <a:t>Face (visible, thermal)</a:t>
            </a:r>
          </a:p>
          <a:p>
            <a:pPr lvl="1"/>
            <a:r>
              <a:rPr lang="en-GB" dirty="0"/>
              <a:t>Fingerprint – Palmprint</a:t>
            </a:r>
          </a:p>
          <a:p>
            <a:pPr lvl="1"/>
            <a:r>
              <a:rPr lang="en-GB" dirty="0"/>
              <a:t>Hand Geometry</a:t>
            </a:r>
          </a:p>
          <a:p>
            <a:pPr lvl="1"/>
            <a:r>
              <a:rPr lang="en-GB" dirty="0"/>
              <a:t>Iris - Retina</a:t>
            </a:r>
          </a:p>
          <a:p>
            <a:pPr lvl="1"/>
            <a:r>
              <a:rPr lang="en-GB" dirty="0"/>
              <a:t>Ear</a:t>
            </a:r>
          </a:p>
          <a:p>
            <a:r>
              <a:rPr lang="en-GB" dirty="0" err="1"/>
              <a:t>Behavioral</a:t>
            </a:r>
            <a:endParaRPr lang="en-GB" dirty="0"/>
          </a:p>
          <a:p>
            <a:pPr lvl="1"/>
            <a:r>
              <a:rPr lang="en-GB" dirty="0"/>
              <a:t>Gait</a:t>
            </a:r>
          </a:p>
          <a:p>
            <a:pPr lvl="1"/>
            <a:r>
              <a:rPr lang="en-GB" dirty="0"/>
              <a:t>Signature (static, dynamic)</a:t>
            </a:r>
          </a:p>
          <a:p>
            <a:pPr lvl="1"/>
            <a:r>
              <a:rPr lang="en-GB" dirty="0"/>
              <a:t>Voice – Speaker recognition</a:t>
            </a:r>
            <a:endParaRPr lang="en-BE" dirty="0"/>
          </a:p>
        </p:txBody>
      </p:sp>
      <p:sp>
        <p:nvSpPr>
          <p:cNvPr id="2" name="Title 1">
            <a:extLst>
              <a:ext uri="{FF2B5EF4-FFF2-40B4-BE49-F238E27FC236}">
                <a16:creationId xmlns:a16="http://schemas.microsoft.com/office/drawing/2014/main" id="{712BA39B-1AFA-914E-9A63-A541D24CCD27}"/>
              </a:ext>
            </a:extLst>
          </p:cNvPr>
          <p:cNvSpPr>
            <a:spLocks noGrp="1"/>
          </p:cNvSpPr>
          <p:nvPr>
            <p:ph type="title"/>
          </p:nvPr>
        </p:nvSpPr>
        <p:spPr/>
        <p:txBody>
          <a:bodyPr/>
          <a:lstStyle/>
          <a:p>
            <a:r>
              <a:rPr lang="en-BE" dirty="0"/>
              <a:t>Main biometric identifiers</a:t>
            </a:r>
          </a:p>
        </p:txBody>
      </p:sp>
    </p:spTree>
    <p:extLst>
      <p:ext uri="{BB962C8B-B14F-4D97-AF65-F5344CB8AC3E}">
        <p14:creationId xmlns:p14="http://schemas.microsoft.com/office/powerpoint/2010/main" val="3573101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16"/>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16</a:t>
            </a:r>
          </a:p>
        </p:txBody>
      </p:sp>
      <p:sp>
        <p:nvSpPr>
          <p:cNvPr id="294" name="Distinguishing features extracted from the raw biometric data.…"/>
          <p:cNvSpPr txBox="1">
            <a:spLocks noGrp="1"/>
          </p:cNvSpPr>
          <p:nvPr>
            <p:ph idx="1"/>
          </p:nvPr>
        </p:nvSpPr>
        <p:spPr>
          <a:prstGeom prst="rect">
            <a:avLst/>
          </a:prstGeom>
        </p:spPr>
        <p:txBody>
          <a:bodyPr/>
          <a:lstStyle/>
          <a:p>
            <a:pPr marL="384175" indent="-342900">
              <a:buClr>
                <a:srgbClr val="000000"/>
              </a:buClr>
              <a:buSzPct val="75000"/>
            </a:pPr>
            <a:r>
              <a:rPr dirty="0"/>
              <a:t>Distinguishing features extracted from the raw biometric data.</a:t>
            </a:r>
            <a:endParaRPr lang="en-US" dirty="0"/>
          </a:p>
          <a:p>
            <a:pPr marL="384175" indent="-342900">
              <a:buClr>
                <a:srgbClr val="000000"/>
              </a:buClr>
              <a:buSzPct val="75000"/>
            </a:pPr>
            <a:r>
              <a:rPr lang="en-BE" dirty="0"/>
              <a:t>The most difficult part!</a:t>
            </a:r>
            <a:endParaRPr dirty="0"/>
          </a:p>
          <a:p>
            <a:pPr marL="384175" indent="-342900">
              <a:buClr>
                <a:srgbClr val="000000"/>
              </a:buClr>
              <a:buSzPct val="75000"/>
            </a:pPr>
            <a:r>
              <a:rPr dirty="0"/>
              <a:t>Raw data transformed into </a:t>
            </a:r>
            <a:r>
              <a:rPr lang="en-US" dirty="0"/>
              <a:t>a </a:t>
            </a:r>
            <a:r>
              <a:rPr dirty="0"/>
              <a:t>small set of bytes – storage and matching.</a:t>
            </a:r>
          </a:p>
          <a:p>
            <a:pPr marL="384175" indent="-342900">
              <a:buClr>
                <a:srgbClr val="000000"/>
              </a:buClr>
              <a:buSzPct val="75000"/>
            </a:pPr>
            <a:r>
              <a:rPr dirty="0"/>
              <a:t>Various ways of extracting the features.</a:t>
            </a:r>
          </a:p>
          <a:p>
            <a:pPr marL="384175" indent="-342900">
              <a:buClr>
                <a:srgbClr val="000000"/>
              </a:buClr>
              <a:buSzPct val="75000"/>
            </a:pPr>
            <a:endParaRPr dirty="0"/>
          </a:p>
          <a:p>
            <a:pPr marL="384175" indent="-342900">
              <a:buClr>
                <a:srgbClr val="000000"/>
              </a:buClr>
              <a:buSzPct val="75000"/>
            </a:pPr>
            <a:endParaRPr dirty="0"/>
          </a:p>
          <a:p>
            <a:pPr marL="384175" indent="-342900">
              <a:buClr>
                <a:srgbClr val="000000"/>
              </a:buClr>
              <a:buSzPct val="75000"/>
            </a:pPr>
            <a:endParaRPr dirty="0"/>
          </a:p>
          <a:p>
            <a:pPr marL="384175" indent="-342900">
              <a:buClr>
                <a:srgbClr val="000000"/>
              </a:buClr>
              <a:buSzPct val="75000"/>
            </a:pPr>
            <a:endParaRPr lang="en-US" dirty="0"/>
          </a:p>
          <a:p>
            <a:pPr marL="384175" indent="-342900">
              <a:buClr>
                <a:srgbClr val="000000"/>
              </a:buClr>
              <a:buSzPct val="75000"/>
            </a:pPr>
            <a:r>
              <a:rPr dirty="0"/>
              <a:t>Pre-processing </a:t>
            </a:r>
            <a:r>
              <a:rPr lang="en-US" dirty="0"/>
              <a:t>(segmentation, enhancement) </a:t>
            </a:r>
            <a:r>
              <a:rPr dirty="0"/>
              <a:t>of raw data usually necessary.</a:t>
            </a:r>
          </a:p>
        </p:txBody>
      </p:sp>
      <p:sp>
        <p:nvSpPr>
          <p:cNvPr id="293" name="Feature Extraction Module"/>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Feature Extraction Module</a:t>
            </a:r>
          </a:p>
        </p:txBody>
      </p:sp>
      <p:sp>
        <p:nvSpPr>
          <p:cNvPr id="295" name="©Luciano Rila/RHUL"/>
          <p:cNvSpPr txBox="1"/>
          <p:nvPr/>
        </p:nvSpPr>
        <p:spPr>
          <a:xfrm>
            <a:off x="9222197" y="6296832"/>
            <a:ext cx="1763303"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a:spcBef>
                <a:spcPts val="900"/>
              </a:spcBef>
              <a:buClr>
                <a:srgbClr val="000000"/>
              </a:buClr>
              <a:buFont typeface="Comic Sans MS"/>
            </a:pPr>
            <a:r>
              <a:rPr sz="1400" dirty="0" err="1">
                <a:latin typeface="Symbol"/>
                <a:ea typeface="Symbol"/>
                <a:cs typeface="Symbol"/>
                <a:sym typeface="Symbol"/>
              </a:rPr>
              <a:t>Ó</a:t>
            </a:r>
            <a:r>
              <a:rPr sz="1400" dirty="0" err="1">
                <a:latin typeface="Comic Sans MS"/>
                <a:ea typeface="Comic Sans MS"/>
                <a:cs typeface="Comic Sans MS"/>
                <a:sym typeface="Comic Sans MS"/>
              </a:rPr>
              <a:t>Luciano</a:t>
            </a:r>
            <a:r>
              <a:rPr sz="1400" dirty="0">
                <a:latin typeface="Comic Sans MS"/>
                <a:ea typeface="Comic Sans MS"/>
                <a:cs typeface="Comic Sans MS"/>
                <a:sym typeface="Comic Sans MS"/>
              </a:rPr>
              <a:t> </a:t>
            </a:r>
            <a:r>
              <a:rPr sz="1400" dirty="0" err="1">
                <a:latin typeface="Comic Sans MS"/>
                <a:ea typeface="Comic Sans MS"/>
                <a:cs typeface="Comic Sans MS"/>
                <a:sym typeface="Comic Sans MS"/>
              </a:rPr>
              <a:t>Rila</a:t>
            </a:r>
            <a:r>
              <a:rPr sz="1400" dirty="0">
                <a:latin typeface="Comic Sans MS"/>
                <a:ea typeface="Comic Sans MS"/>
                <a:cs typeface="Comic Sans MS"/>
                <a:sym typeface="Comic Sans MS"/>
              </a:rPr>
              <a:t>/RHUL</a:t>
            </a:r>
          </a:p>
        </p:txBody>
      </p:sp>
      <p:pic>
        <p:nvPicPr>
          <p:cNvPr id="296" name="Image" descr="Image"/>
          <p:cNvPicPr>
            <a:picLocks noChangeAspect="1"/>
          </p:cNvPicPr>
          <p:nvPr/>
        </p:nvPicPr>
        <p:blipFill>
          <a:blip r:embed="rId3"/>
          <a:stretch>
            <a:fillRect/>
          </a:stretch>
        </p:blipFill>
        <p:spPr>
          <a:xfrm>
            <a:off x="1711388" y="3550888"/>
            <a:ext cx="6965874" cy="2167974"/>
          </a:xfrm>
          <a:prstGeom prst="rect">
            <a:avLst/>
          </a:prstGeom>
          <a:ln w="12700">
            <a:miter lim="400000"/>
          </a:ln>
        </p:spPr>
      </p:pic>
      <p:sp>
        <p:nvSpPr>
          <p:cNvPr id="297" name="@Jain et al. Introduction to Biometrics"/>
          <p:cNvSpPr txBox="1"/>
          <p:nvPr/>
        </p:nvSpPr>
        <p:spPr>
          <a:xfrm>
            <a:off x="2011926" y="6356012"/>
            <a:ext cx="3121047" cy="318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500"/>
            </a:lvl1pPr>
          </a:lstStyle>
          <a:p>
            <a:r>
              <a:rPr sz="1400" dirty="0"/>
              <a:t>@Jain et al. Introduction to Biometrics</a:t>
            </a:r>
          </a:p>
        </p:txBody>
      </p:sp>
      <p:pic>
        <p:nvPicPr>
          <p:cNvPr id="298" name="Image" descr="Image"/>
          <p:cNvPicPr>
            <a:picLocks noChangeAspect="1"/>
          </p:cNvPicPr>
          <p:nvPr/>
        </p:nvPicPr>
        <p:blipFill>
          <a:blip r:embed="rId4"/>
          <a:stretch>
            <a:fillRect/>
          </a:stretch>
        </p:blipFill>
        <p:spPr>
          <a:xfrm>
            <a:off x="9648140" y="3997885"/>
            <a:ext cx="1967860" cy="1460735"/>
          </a:xfrm>
          <a:prstGeom prst="rect">
            <a:avLst/>
          </a:prstGeom>
          <a:ln w="12700">
            <a:miter lim="400000"/>
          </a:ln>
        </p:spPr>
      </p:pic>
    </p:spTree>
    <p:extLst>
      <p:ext uri="{BB962C8B-B14F-4D97-AF65-F5344CB8AC3E}">
        <p14:creationId xmlns:p14="http://schemas.microsoft.com/office/powerpoint/2010/main" val="1247081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17"/>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17</a:t>
            </a:r>
          </a:p>
        </p:txBody>
      </p:sp>
      <p:sp>
        <p:nvSpPr>
          <p:cNvPr id="304" name="The core of the biometric system.…"/>
          <p:cNvSpPr txBox="1">
            <a:spLocks noGrp="1"/>
          </p:cNvSpPr>
          <p:nvPr>
            <p:ph idx="1"/>
          </p:nvPr>
        </p:nvSpPr>
        <p:spPr>
          <a:xfrm>
            <a:off x="576000" y="1539042"/>
            <a:ext cx="11041200" cy="4464000"/>
          </a:xfrm>
          <a:prstGeom prst="rect">
            <a:avLst/>
          </a:prstGeom>
        </p:spPr>
        <p:txBody>
          <a:bodyPr>
            <a:normAutofit/>
          </a:bodyPr>
          <a:lstStyle/>
          <a:p>
            <a:pPr marL="338073" indent="-301752" defTabSz="357631">
              <a:spcBef>
                <a:spcPts val="2300"/>
              </a:spcBef>
              <a:buClr>
                <a:srgbClr val="000000"/>
              </a:buClr>
              <a:buSzPct val="75000"/>
              <a:defRPr sz="2112"/>
            </a:pPr>
            <a:r>
              <a:rPr dirty="0"/>
              <a:t>The core of the biometric system.</a:t>
            </a:r>
          </a:p>
          <a:p>
            <a:pPr marL="338073" indent="-301752" defTabSz="357631">
              <a:spcBef>
                <a:spcPts val="2300"/>
              </a:spcBef>
              <a:buClr>
                <a:srgbClr val="000000"/>
              </a:buClr>
              <a:buSzPct val="75000"/>
              <a:defRPr sz="2112"/>
            </a:pPr>
            <a:r>
              <a:rPr dirty="0"/>
              <a:t>Measures the </a:t>
            </a:r>
            <a:r>
              <a:rPr b="1" dirty="0"/>
              <a:t>similarity</a:t>
            </a:r>
            <a:r>
              <a:rPr dirty="0"/>
              <a:t> of the claimant’s sample</a:t>
            </a:r>
            <a:r>
              <a:rPr lang="en-US" dirty="0"/>
              <a:t>/</a:t>
            </a:r>
            <a:r>
              <a:rPr lang="en-US" b="1" dirty="0"/>
              <a:t>query</a:t>
            </a:r>
            <a:r>
              <a:rPr lang="en-US" dirty="0"/>
              <a:t>/</a:t>
            </a:r>
            <a:r>
              <a:rPr lang="en-US" b="1" dirty="0"/>
              <a:t>probe</a:t>
            </a:r>
            <a:r>
              <a:rPr lang="en-US" dirty="0"/>
              <a:t>/input </a:t>
            </a:r>
            <a:r>
              <a:rPr dirty="0"/>
              <a:t>with a </a:t>
            </a:r>
            <a:r>
              <a:rPr b="1" dirty="0"/>
              <a:t>template</a:t>
            </a:r>
            <a:r>
              <a:rPr lang="en-US" dirty="0"/>
              <a:t>/</a:t>
            </a:r>
            <a:r>
              <a:rPr lang="en-US" b="1" dirty="0"/>
              <a:t>reference</a:t>
            </a:r>
            <a:r>
              <a:rPr dirty="0"/>
              <a:t>.</a:t>
            </a:r>
          </a:p>
          <a:p>
            <a:pPr marL="338073" indent="-301752" defTabSz="357631">
              <a:spcBef>
                <a:spcPts val="2300"/>
              </a:spcBef>
              <a:buClr>
                <a:srgbClr val="000000"/>
              </a:buClr>
              <a:buSzPct val="75000"/>
              <a:defRPr sz="2112"/>
            </a:pPr>
            <a:r>
              <a:rPr dirty="0"/>
              <a:t>Typical methods: </a:t>
            </a:r>
            <a:endParaRPr lang="en-US" dirty="0"/>
          </a:p>
          <a:p>
            <a:pPr marL="795273" lvl="1" indent="-301752" defTabSz="357631">
              <a:spcBef>
                <a:spcPts val="2300"/>
              </a:spcBef>
              <a:buClr>
                <a:srgbClr val="000000"/>
              </a:buClr>
              <a:buSzPct val="75000"/>
              <a:defRPr sz="2112"/>
            </a:pPr>
            <a:r>
              <a:rPr dirty="0"/>
              <a:t>distance metrics</a:t>
            </a:r>
            <a:r>
              <a:rPr lang="en-US" dirty="0"/>
              <a:t> (measures dissimilarity)</a:t>
            </a:r>
          </a:p>
          <a:p>
            <a:pPr marL="795273" lvl="1" indent="-301752" defTabSz="357631">
              <a:spcBef>
                <a:spcPts val="2300"/>
              </a:spcBef>
              <a:buClr>
                <a:srgbClr val="000000"/>
              </a:buClr>
              <a:buSzPct val="75000"/>
              <a:defRPr sz="2112"/>
            </a:pPr>
            <a:r>
              <a:rPr dirty="0"/>
              <a:t>probabilistic measures</a:t>
            </a:r>
            <a:r>
              <a:rPr lang="en-US" dirty="0"/>
              <a:t> (measures similarity)</a:t>
            </a:r>
            <a:r>
              <a:rPr lang="en-BE" dirty="0"/>
              <a:t> </a:t>
            </a:r>
          </a:p>
          <a:p>
            <a:pPr marL="338073" indent="-301752" defTabSz="357631">
              <a:spcBef>
                <a:spcPts val="2300"/>
              </a:spcBef>
              <a:buClr>
                <a:srgbClr val="000000"/>
              </a:buClr>
              <a:buSzPct val="75000"/>
              <a:defRPr sz="2112"/>
            </a:pPr>
            <a:r>
              <a:rPr dirty="0"/>
              <a:t>The result: a number known as </a:t>
            </a:r>
            <a:r>
              <a:rPr b="1" dirty="0"/>
              <a:t>match score</a:t>
            </a:r>
            <a:r>
              <a:rPr dirty="0"/>
              <a:t>.</a:t>
            </a:r>
          </a:p>
        </p:txBody>
      </p:sp>
      <p:sp>
        <p:nvSpPr>
          <p:cNvPr id="303" name="Matching Module"/>
          <p:cNvSpPr txBox="1">
            <a:spLocks noGrp="1"/>
          </p:cNvSpPr>
          <p:nvPr>
            <p:ph type="title"/>
          </p:nvPr>
        </p:nvSpPr>
        <p:spPr>
          <a:prstGeom prst="rect">
            <a:avLst/>
          </a:prstGeom>
        </p:spPr>
        <p:txBody>
          <a:bodyPr/>
          <a:lstStyle/>
          <a:p>
            <a:pPr>
              <a:defRPr>
                <a:effectLst>
                  <a:outerShdw blurRad="12700" dist="25400" dir="2700000" rotWithShape="0">
                    <a:srgbClr val="CBCBCB"/>
                  </a:outerShdw>
                </a:effectLst>
              </a:defRPr>
            </a:pPr>
            <a:r>
              <a:rPr sz="4500"/>
              <a:t>Matching</a:t>
            </a:r>
            <a:r>
              <a:t> Module</a:t>
            </a:r>
          </a:p>
        </p:txBody>
      </p:sp>
      <p:pic>
        <p:nvPicPr>
          <p:cNvPr id="305" name="image.png" descr="image.png"/>
          <p:cNvPicPr>
            <a:picLocks/>
          </p:cNvPicPr>
          <p:nvPr/>
        </p:nvPicPr>
        <p:blipFill>
          <a:blip r:embed="rId3"/>
          <a:srcRect b="13868"/>
          <a:stretch>
            <a:fillRect/>
          </a:stretch>
        </p:blipFill>
        <p:spPr>
          <a:xfrm>
            <a:off x="7709171" y="3055645"/>
            <a:ext cx="4038600" cy="2617788"/>
          </a:xfrm>
          <a:prstGeom prst="rect">
            <a:avLst/>
          </a:prstGeom>
          <a:ln w="12700">
            <a:miter lim="400000"/>
          </a:ln>
        </p:spPr>
      </p:pic>
      <p:sp>
        <p:nvSpPr>
          <p:cNvPr id="306" name="©Luciano Rila/RHUL"/>
          <p:cNvSpPr txBox="1"/>
          <p:nvPr/>
        </p:nvSpPr>
        <p:spPr>
          <a:xfrm>
            <a:off x="8846820" y="6584806"/>
            <a:ext cx="1763303"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a:spcBef>
                <a:spcPts val="900"/>
              </a:spcBef>
              <a:buClr>
                <a:srgbClr val="000000"/>
              </a:buClr>
              <a:buFont typeface="Comic Sans MS"/>
            </a:pPr>
            <a:r>
              <a:rPr sz="1400">
                <a:latin typeface="Symbol"/>
                <a:ea typeface="Symbol"/>
                <a:cs typeface="Symbol"/>
                <a:sym typeface="Symbol"/>
              </a:rPr>
              <a:t>Ó</a:t>
            </a:r>
            <a:r>
              <a:rPr sz="1400">
                <a:latin typeface="Comic Sans MS"/>
                <a:ea typeface="Comic Sans MS"/>
                <a:cs typeface="Comic Sans MS"/>
                <a:sym typeface="Comic Sans MS"/>
              </a:rPr>
              <a:t>Luciano Rila/RHUL</a:t>
            </a:r>
          </a:p>
        </p:txBody>
      </p:sp>
    </p:spTree>
    <p:extLst>
      <p:ext uri="{BB962C8B-B14F-4D97-AF65-F5344CB8AC3E}">
        <p14:creationId xmlns:p14="http://schemas.microsoft.com/office/powerpoint/2010/main" val="2649258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18"/>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18</a:t>
            </a:r>
          </a:p>
        </p:txBody>
      </p:sp>
      <p:sp>
        <p:nvSpPr>
          <p:cNvPr id="312" name="Interprets the match score from the matching module.…"/>
          <p:cNvSpPr txBox="1">
            <a:spLocks noGrp="1"/>
          </p:cNvSpPr>
          <p:nvPr>
            <p:ph idx="1"/>
          </p:nvPr>
        </p:nvSpPr>
        <p:spPr>
          <a:prstGeom prst="rect">
            <a:avLst/>
          </a:prstGeom>
        </p:spPr>
        <p:txBody>
          <a:bodyPr/>
          <a:lstStyle/>
          <a:p>
            <a:pPr marL="384175" indent="-342900">
              <a:buClr>
                <a:srgbClr val="000000"/>
              </a:buClr>
              <a:buSzPct val="75000"/>
            </a:pPr>
            <a:r>
              <a:rPr dirty="0"/>
              <a:t>Interprets the match score from the matching module.</a:t>
            </a:r>
          </a:p>
          <a:p>
            <a:pPr marL="384175" indent="-342900">
              <a:buClr>
                <a:srgbClr val="000000"/>
              </a:buClr>
              <a:buSzPct val="75000"/>
            </a:pPr>
            <a:r>
              <a:rPr dirty="0"/>
              <a:t>Typically a binary decision: yes or no.</a:t>
            </a:r>
            <a:endParaRPr lang="en-US" dirty="0"/>
          </a:p>
          <a:p>
            <a:pPr marL="384175" indent="-342900">
              <a:buClr>
                <a:srgbClr val="000000"/>
              </a:buClr>
              <a:buSzPct val="75000"/>
            </a:pPr>
            <a:r>
              <a:rPr dirty="0"/>
              <a:t>May require more than one submitted sample to reach a decision: 2 out of 3.</a:t>
            </a:r>
          </a:p>
          <a:p>
            <a:pPr marL="384175" indent="-342900">
              <a:buClr>
                <a:srgbClr val="000000"/>
              </a:buClr>
              <a:buSzPct val="75000"/>
            </a:pPr>
            <a:r>
              <a:rPr dirty="0"/>
              <a:t>May reject a legitimate claimant or accept an impostor.</a:t>
            </a:r>
          </a:p>
        </p:txBody>
      </p:sp>
      <p:sp>
        <p:nvSpPr>
          <p:cNvPr id="311" name="Decision Module"/>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Decision Module</a:t>
            </a:r>
          </a:p>
        </p:txBody>
      </p:sp>
      <p:pic>
        <p:nvPicPr>
          <p:cNvPr id="313" name="image.png" descr="image.png"/>
          <p:cNvPicPr>
            <a:picLocks/>
          </p:cNvPicPr>
          <p:nvPr/>
        </p:nvPicPr>
        <p:blipFill>
          <a:blip r:embed="rId3"/>
          <a:stretch>
            <a:fillRect/>
          </a:stretch>
        </p:blipFill>
        <p:spPr>
          <a:xfrm>
            <a:off x="2854036" y="3868883"/>
            <a:ext cx="2133600" cy="1952625"/>
          </a:xfrm>
          <a:prstGeom prst="rect">
            <a:avLst/>
          </a:prstGeom>
          <a:ln>
            <a:solidFill>
              <a:srgbClr val="000000"/>
            </a:solidFill>
            <a:miter lim="400000"/>
          </a:ln>
        </p:spPr>
      </p:pic>
      <p:pic>
        <p:nvPicPr>
          <p:cNvPr id="314" name="image.png" descr="image.png"/>
          <p:cNvPicPr>
            <a:picLocks/>
          </p:cNvPicPr>
          <p:nvPr/>
        </p:nvPicPr>
        <p:blipFill>
          <a:blip r:embed="rId4"/>
          <a:stretch>
            <a:fillRect/>
          </a:stretch>
        </p:blipFill>
        <p:spPr>
          <a:xfrm>
            <a:off x="7046624" y="3859357"/>
            <a:ext cx="2055813" cy="1943100"/>
          </a:xfrm>
          <a:prstGeom prst="rect">
            <a:avLst/>
          </a:prstGeom>
          <a:ln>
            <a:solidFill>
              <a:srgbClr val="000000"/>
            </a:solidFill>
            <a:miter lim="400000"/>
          </a:ln>
        </p:spPr>
      </p:pic>
      <p:sp>
        <p:nvSpPr>
          <p:cNvPr id="315" name="©Luciano Rila/RHUL"/>
          <p:cNvSpPr txBox="1"/>
          <p:nvPr/>
        </p:nvSpPr>
        <p:spPr>
          <a:xfrm>
            <a:off x="8846820" y="6584806"/>
            <a:ext cx="1763303"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a:spcBef>
                <a:spcPts val="900"/>
              </a:spcBef>
              <a:buClr>
                <a:srgbClr val="000000"/>
              </a:buClr>
              <a:buFont typeface="Comic Sans MS"/>
            </a:pPr>
            <a:r>
              <a:rPr sz="1400">
                <a:latin typeface="Symbol"/>
                <a:ea typeface="Symbol"/>
                <a:cs typeface="Symbol"/>
                <a:sym typeface="Symbol"/>
              </a:rPr>
              <a:t>Ó</a:t>
            </a:r>
            <a:r>
              <a:rPr sz="1400">
                <a:latin typeface="Comic Sans MS"/>
                <a:ea typeface="Comic Sans MS"/>
                <a:cs typeface="Comic Sans MS"/>
                <a:sym typeface="Comic Sans MS"/>
              </a:rPr>
              <a:t>Luciano Rila/RHUL</a:t>
            </a:r>
          </a:p>
        </p:txBody>
      </p:sp>
    </p:spTree>
    <p:extLst>
      <p:ext uri="{BB962C8B-B14F-4D97-AF65-F5344CB8AC3E}">
        <p14:creationId xmlns:p14="http://schemas.microsoft.com/office/powerpoint/2010/main" val="3652043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19"/>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19</a:t>
            </a:r>
          </a:p>
        </p:txBody>
      </p:sp>
      <p:sp>
        <p:nvSpPr>
          <p:cNvPr id="321" name="Maintains the templates for enrolled users.…"/>
          <p:cNvSpPr txBox="1">
            <a:spLocks noGrp="1"/>
          </p:cNvSpPr>
          <p:nvPr>
            <p:ph idx="1"/>
          </p:nvPr>
        </p:nvSpPr>
        <p:spPr>
          <a:prstGeom prst="rect">
            <a:avLst/>
          </a:prstGeom>
        </p:spPr>
        <p:txBody>
          <a:bodyPr>
            <a:normAutofit/>
          </a:bodyPr>
          <a:lstStyle/>
          <a:p>
            <a:pPr marL="345757" indent="-308609" defTabSz="365759">
              <a:spcBef>
                <a:spcPts val="2400"/>
              </a:spcBef>
              <a:buClr>
                <a:srgbClr val="000000"/>
              </a:buClr>
              <a:buSzPct val="125000"/>
              <a:defRPr sz="2159"/>
            </a:pPr>
            <a:r>
              <a:t> Maintains the templates for enrolled users.</a:t>
            </a:r>
          </a:p>
          <a:p>
            <a:pPr marL="345757" indent="-308609" defTabSz="365759">
              <a:spcBef>
                <a:spcPts val="2400"/>
              </a:spcBef>
              <a:buClr>
                <a:srgbClr val="000000"/>
              </a:buClr>
              <a:buSzPct val="125000"/>
              <a:defRPr sz="2159"/>
            </a:pPr>
            <a:r>
              <a:t> One or more templates for each user.</a:t>
            </a:r>
          </a:p>
          <a:p>
            <a:pPr marL="345757" indent="-308609" defTabSz="365759">
              <a:spcBef>
                <a:spcPts val="2400"/>
              </a:spcBef>
              <a:buClr>
                <a:srgbClr val="000000"/>
              </a:buClr>
              <a:buSzPct val="125000"/>
              <a:defRPr sz="2159"/>
            </a:pPr>
            <a:r>
              <a:t> The templates may be stored in:</a:t>
            </a:r>
          </a:p>
          <a:p>
            <a:pPr marL="705802" lvl="1" indent="-257175" defTabSz="365759">
              <a:spcBef>
                <a:spcPts val="2400"/>
              </a:spcBef>
              <a:buClr>
                <a:srgbClr val="000000"/>
              </a:buClr>
              <a:buSzPct val="125000"/>
              <a:defRPr sz="2159"/>
            </a:pPr>
            <a:r>
              <a:t> a special component in the biometric device,</a:t>
            </a:r>
          </a:p>
          <a:p>
            <a:pPr marL="705802" lvl="1" indent="-257175" defTabSz="365759">
              <a:spcBef>
                <a:spcPts val="2400"/>
              </a:spcBef>
              <a:buClr>
                <a:srgbClr val="000000"/>
              </a:buClr>
              <a:buSzPct val="125000"/>
              <a:defRPr sz="2159"/>
            </a:pPr>
            <a:r>
              <a:t> conventional computer database,</a:t>
            </a:r>
          </a:p>
          <a:p>
            <a:pPr marL="705802" lvl="1" indent="-257175" defTabSz="365759">
              <a:spcBef>
                <a:spcPts val="2400"/>
              </a:spcBef>
              <a:buClr>
                <a:srgbClr val="000000"/>
              </a:buClr>
              <a:buSzPct val="125000"/>
              <a:defRPr sz="2159"/>
            </a:pPr>
            <a:r>
              <a:t> portable memories such as smartcards.</a:t>
            </a:r>
          </a:p>
        </p:txBody>
      </p:sp>
      <p:sp>
        <p:nvSpPr>
          <p:cNvPr id="320" name="Storage Module"/>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Storage Module</a:t>
            </a:r>
          </a:p>
        </p:txBody>
      </p:sp>
      <p:pic>
        <p:nvPicPr>
          <p:cNvPr id="322" name="card_w-finger_2-5in.png" descr="card_w-finger_2-5in.png"/>
          <p:cNvPicPr>
            <a:picLocks/>
          </p:cNvPicPr>
          <p:nvPr/>
        </p:nvPicPr>
        <p:blipFill>
          <a:blip r:embed="rId3"/>
          <a:stretch>
            <a:fillRect/>
          </a:stretch>
        </p:blipFill>
        <p:spPr>
          <a:xfrm>
            <a:off x="7436428" y="1823842"/>
            <a:ext cx="3657600" cy="2273300"/>
          </a:xfrm>
          <a:prstGeom prst="rect">
            <a:avLst/>
          </a:prstGeom>
          <a:ln w="12700">
            <a:miter lim="400000"/>
          </a:ln>
        </p:spPr>
      </p:pic>
      <p:sp>
        <p:nvSpPr>
          <p:cNvPr id="323" name="©Luciano Rila/RHUL"/>
          <p:cNvSpPr txBox="1"/>
          <p:nvPr/>
        </p:nvSpPr>
        <p:spPr>
          <a:xfrm>
            <a:off x="8846820" y="6584806"/>
            <a:ext cx="1763303"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a:spcBef>
                <a:spcPts val="900"/>
              </a:spcBef>
              <a:buClr>
                <a:srgbClr val="000000"/>
              </a:buClr>
              <a:buFont typeface="Comic Sans MS"/>
            </a:pPr>
            <a:r>
              <a:rPr sz="1400">
                <a:latin typeface="Symbol"/>
                <a:ea typeface="Symbol"/>
                <a:cs typeface="Symbol"/>
                <a:sym typeface="Symbol"/>
              </a:rPr>
              <a:t>Ó</a:t>
            </a:r>
            <a:r>
              <a:rPr sz="1400">
                <a:latin typeface="Comic Sans MS"/>
                <a:ea typeface="Comic Sans MS"/>
                <a:cs typeface="Comic Sans MS"/>
                <a:sym typeface="Comic Sans MS"/>
              </a:rPr>
              <a:t>Luciano Rila/RHUL</a:t>
            </a:r>
          </a:p>
        </p:txBody>
      </p:sp>
    </p:spTree>
    <p:extLst>
      <p:ext uri="{BB962C8B-B14F-4D97-AF65-F5344CB8AC3E}">
        <p14:creationId xmlns:p14="http://schemas.microsoft.com/office/powerpoint/2010/main" val="2614043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7678C5-8F52-AC40-B1B2-4AC29E4195E8}"/>
              </a:ext>
            </a:extLst>
          </p:cNvPr>
          <p:cNvSpPr>
            <a:spLocks noGrp="1"/>
          </p:cNvSpPr>
          <p:nvPr>
            <p:ph type="title"/>
          </p:nvPr>
        </p:nvSpPr>
        <p:spPr/>
        <p:txBody>
          <a:bodyPr/>
          <a:lstStyle/>
          <a:p>
            <a:r>
              <a:rPr lang="en-BE" dirty="0"/>
              <a:t>Operational modes</a:t>
            </a:r>
          </a:p>
        </p:txBody>
      </p:sp>
      <p:sp>
        <p:nvSpPr>
          <p:cNvPr id="7" name="Text Placeholder 6">
            <a:extLst>
              <a:ext uri="{FF2B5EF4-FFF2-40B4-BE49-F238E27FC236}">
                <a16:creationId xmlns:a16="http://schemas.microsoft.com/office/drawing/2014/main" id="{B63BFEFF-C54E-5145-98AE-9F2D43936D4F}"/>
              </a:ext>
            </a:extLst>
          </p:cNvPr>
          <p:cNvSpPr>
            <a:spLocks noGrp="1"/>
          </p:cNvSpPr>
          <p:nvPr>
            <p:ph type="body" idx="1"/>
          </p:nvPr>
        </p:nvSpPr>
        <p:spPr/>
        <p:txBody>
          <a:bodyPr/>
          <a:lstStyle/>
          <a:p>
            <a:endParaRPr lang="en-BE"/>
          </a:p>
        </p:txBody>
      </p:sp>
      <p:sp>
        <p:nvSpPr>
          <p:cNvPr id="3" name="Footer Placeholder 2">
            <a:extLst>
              <a:ext uri="{FF2B5EF4-FFF2-40B4-BE49-F238E27FC236}">
                <a16:creationId xmlns:a16="http://schemas.microsoft.com/office/drawing/2014/main" id="{581F50EC-6092-D14A-B013-61A3BA07CC1F}"/>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C8911D8-D102-E44E-AE9C-67EF8F9B30EA}"/>
              </a:ext>
            </a:extLst>
          </p:cNvPr>
          <p:cNvSpPr>
            <a:spLocks noGrp="1"/>
          </p:cNvSpPr>
          <p:nvPr>
            <p:ph type="sldNum" sz="quarter" idx="12"/>
          </p:nvPr>
        </p:nvSpPr>
        <p:spPr/>
        <p:txBody>
          <a:bodyPr/>
          <a:lstStyle/>
          <a:p>
            <a:fld id="{0A297500-7527-634B-90F4-69D0994C32B4}" type="slidenum">
              <a:rPr lang="nl-NL" smtClean="0"/>
              <a:t>44</a:t>
            </a:fld>
            <a:endParaRPr lang="nl-NL"/>
          </a:p>
        </p:txBody>
      </p:sp>
      <p:sp>
        <p:nvSpPr>
          <p:cNvPr id="8" name="Picture Placeholder 7">
            <a:extLst>
              <a:ext uri="{FF2B5EF4-FFF2-40B4-BE49-F238E27FC236}">
                <a16:creationId xmlns:a16="http://schemas.microsoft.com/office/drawing/2014/main" id="{F94FB8C1-D705-984C-8020-FBDFC7070BDE}"/>
              </a:ext>
            </a:extLst>
          </p:cNvPr>
          <p:cNvSpPr>
            <a:spLocks noGrp="1"/>
          </p:cNvSpPr>
          <p:nvPr>
            <p:ph type="pic" sz="quarter" idx="13"/>
          </p:nvPr>
        </p:nvSpPr>
        <p:spPr/>
      </p:sp>
      <p:sp>
        <p:nvSpPr>
          <p:cNvPr id="9" name="Picture Placeholder 8">
            <a:extLst>
              <a:ext uri="{FF2B5EF4-FFF2-40B4-BE49-F238E27FC236}">
                <a16:creationId xmlns:a16="http://schemas.microsoft.com/office/drawing/2014/main" id="{E2FDB50B-7B8B-DB4E-8D76-5671919E493D}"/>
              </a:ext>
            </a:extLst>
          </p:cNvPr>
          <p:cNvSpPr>
            <a:spLocks noGrp="1"/>
          </p:cNvSpPr>
          <p:nvPr>
            <p:ph type="pic" sz="quarter" idx="14"/>
          </p:nvPr>
        </p:nvSpPr>
        <p:spPr/>
      </p:sp>
    </p:spTree>
    <p:extLst>
      <p:ext uri="{BB962C8B-B14F-4D97-AF65-F5344CB8AC3E}">
        <p14:creationId xmlns:p14="http://schemas.microsoft.com/office/powerpoint/2010/main" val="2118474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20"/>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20</a:t>
            </a:r>
          </a:p>
        </p:txBody>
      </p:sp>
      <p:sp>
        <p:nvSpPr>
          <p:cNvPr id="329" name="Capturing, processing and storing of the biometric template.…"/>
          <p:cNvSpPr txBox="1">
            <a:spLocks noGrp="1"/>
          </p:cNvSpPr>
          <p:nvPr>
            <p:ph idx="1"/>
          </p:nvPr>
        </p:nvSpPr>
        <p:spPr>
          <a:prstGeom prst="rect">
            <a:avLst/>
          </a:prstGeom>
        </p:spPr>
        <p:txBody>
          <a:bodyPr>
            <a:normAutofit/>
          </a:bodyPr>
          <a:lstStyle/>
          <a:p>
            <a:pPr marL="195929" indent="-174878" defTabSz="207263">
              <a:spcBef>
                <a:spcPts val="1300"/>
              </a:spcBef>
              <a:buClr>
                <a:srgbClr val="000000"/>
              </a:buClr>
              <a:buSzPct val="125000"/>
              <a:defRPr sz="1937"/>
            </a:pPr>
            <a:r>
              <a:rPr sz="2000" dirty="0"/>
              <a:t> Capturing, processing and storing of the biometric template.</a:t>
            </a:r>
          </a:p>
          <a:p>
            <a:pPr marL="195929" indent="-174878" defTabSz="207263">
              <a:spcBef>
                <a:spcPts val="1300"/>
              </a:spcBef>
              <a:buClr>
                <a:srgbClr val="000000"/>
              </a:buClr>
              <a:buSzPct val="125000"/>
              <a:defRPr sz="1937"/>
            </a:pPr>
            <a:r>
              <a:rPr sz="2000" dirty="0"/>
              <a:t> Crucial for the system performance.</a:t>
            </a:r>
          </a:p>
          <a:p>
            <a:pPr marL="195929" indent="-174878" defTabSz="207263">
              <a:spcBef>
                <a:spcPts val="1300"/>
              </a:spcBef>
              <a:buClr>
                <a:srgbClr val="000000"/>
              </a:buClr>
              <a:buSzPct val="125000"/>
              <a:defRPr sz="1937"/>
            </a:pPr>
            <a:r>
              <a:rPr sz="2000" dirty="0"/>
              <a:t> Requirements for enrollment:</a:t>
            </a:r>
          </a:p>
          <a:p>
            <a:pPr marL="386075" lvl="1" indent="-131853" defTabSz="207263">
              <a:spcBef>
                <a:spcPts val="1300"/>
              </a:spcBef>
              <a:buClr>
                <a:srgbClr val="000000"/>
              </a:buClr>
              <a:buSzPct val="125000"/>
              <a:defRPr sz="2142"/>
            </a:pPr>
            <a:r>
              <a:rPr sz="2000" dirty="0"/>
              <a:t> secure enrollment procedure,</a:t>
            </a:r>
          </a:p>
          <a:p>
            <a:pPr marL="379135" lvl="1" indent="-124913" defTabSz="207263">
              <a:spcBef>
                <a:spcPts val="1300"/>
              </a:spcBef>
              <a:buClr>
                <a:srgbClr val="000000"/>
              </a:buClr>
              <a:buSzPct val="125000"/>
              <a:defRPr sz="2142"/>
            </a:pPr>
            <a:r>
              <a:rPr sz="2000" dirty="0"/>
              <a:t> check of template quality and “</a:t>
            </a:r>
            <a:r>
              <a:rPr sz="2000" dirty="0" err="1"/>
              <a:t>matchability</a:t>
            </a:r>
            <a:r>
              <a:rPr sz="2000" dirty="0"/>
              <a:t>”,</a:t>
            </a:r>
          </a:p>
          <a:p>
            <a:pPr marL="379135" lvl="1" indent="-124913" defTabSz="207263">
              <a:spcBef>
                <a:spcPts val="1300"/>
              </a:spcBef>
              <a:buClr>
                <a:srgbClr val="000000"/>
              </a:buClr>
              <a:buSzPct val="125000"/>
              <a:defRPr sz="2142"/>
            </a:pPr>
            <a:r>
              <a:rPr sz="2000" dirty="0"/>
              <a:t> binding of the biometric template to the enrollee.</a:t>
            </a:r>
          </a:p>
        </p:txBody>
      </p:sp>
      <p:sp>
        <p:nvSpPr>
          <p:cNvPr id="328" name="Enrollment"/>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Enrollment</a:t>
            </a:r>
          </a:p>
        </p:txBody>
      </p:sp>
      <p:sp>
        <p:nvSpPr>
          <p:cNvPr id="330" name="©Luciano Rila/RHUL"/>
          <p:cNvSpPr txBox="1"/>
          <p:nvPr/>
        </p:nvSpPr>
        <p:spPr>
          <a:xfrm>
            <a:off x="9100820" y="6584806"/>
            <a:ext cx="1763303"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a:spcBef>
                <a:spcPts val="900"/>
              </a:spcBef>
              <a:buClr>
                <a:srgbClr val="000000"/>
              </a:buClr>
              <a:buFont typeface="Comic Sans MS"/>
            </a:pPr>
            <a:r>
              <a:rPr sz="1400">
                <a:latin typeface="Symbol"/>
                <a:ea typeface="Symbol"/>
                <a:cs typeface="Symbol"/>
                <a:sym typeface="Symbol"/>
              </a:rPr>
              <a:t>Ó</a:t>
            </a:r>
            <a:r>
              <a:rPr sz="1400">
                <a:latin typeface="Comic Sans MS"/>
                <a:ea typeface="Comic Sans MS"/>
                <a:cs typeface="Comic Sans MS"/>
                <a:sym typeface="Comic Sans MS"/>
              </a:rPr>
              <a:t>Luciano Rila/RHUL</a:t>
            </a:r>
          </a:p>
        </p:txBody>
      </p:sp>
      <p:pic>
        <p:nvPicPr>
          <p:cNvPr id="331" name="Image" descr="Image"/>
          <p:cNvPicPr>
            <a:picLocks noChangeAspect="1"/>
          </p:cNvPicPr>
          <p:nvPr/>
        </p:nvPicPr>
        <p:blipFill>
          <a:blip r:embed="rId3"/>
          <a:stretch>
            <a:fillRect/>
          </a:stretch>
        </p:blipFill>
        <p:spPr>
          <a:xfrm>
            <a:off x="4909389" y="3918618"/>
            <a:ext cx="6986786" cy="2257188"/>
          </a:xfrm>
          <a:prstGeom prst="rect">
            <a:avLst/>
          </a:prstGeom>
          <a:ln w="12700">
            <a:miter lim="400000"/>
          </a:ln>
        </p:spPr>
      </p:pic>
    </p:spTree>
    <p:extLst>
      <p:ext uri="{BB962C8B-B14F-4D97-AF65-F5344CB8AC3E}">
        <p14:creationId xmlns:p14="http://schemas.microsoft.com/office/powerpoint/2010/main" val="327296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21"/>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21</a:t>
            </a:r>
          </a:p>
        </p:txBody>
      </p:sp>
      <p:sp>
        <p:nvSpPr>
          <p:cNvPr id="337" name="How should an individual be identified?…"/>
          <p:cNvSpPr txBox="1">
            <a:spLocks noGrp="1"/>
          </p:cNvSpPr>
          <p:nvPr>
            <p:ph idx="1"/>
          </p:nvPr>
        </p:nvSpPr>
        <p:spPr>
          <a:xfrm>
            <a:off x="575400" y="1500136"/>
            <a:ext cx="11041200" cy="4464000"/>
          </a:xfrm>
          <a:prstGeom prst="rect">
            <a:avLst/>
          </a:prstGeom>
        </p:spPr>
        <p:txBody>
          <a:bodyPr>
            <a:normAutofit/>
          </a:bodyPr>
          <a:lstStyle/>
          <a:p>
            <a:pPr marL="28480" indent="0" defTabSz="280415">
              <a:lnSpc>
                <a:spcPct val="90000"/>
              </a:lnSpc>
              <a:spcBef>
                <a:spcPts val="1800"/>
              </a:spcBef>
              <a:buClr>
                <a:srgbClr val="000000"/>
              </a:buClr>
              <a:buSzPct val="125000"/>
              <a:buNone/>
              <a:defRPr sz="1656"/>
            </a:pPr>
            <a:r>
              <a:rPr sz="2000" dirty="0">
                <a:solidFill>
                  <a:srgbClr val="FF0000"/>
                </a:solidFill>
              </a:rPr>
              <a:t>Verification/authentication</a:t>
            </a:r>
            <a:r>
              <a:rPr lang="en-US" sz="2000" dirty="0">
                <a:solidFill>
                  <a:srgbClr val="FF0000"/>
                </a:solidFill>
              </a:rPr>
              <a:t> (1-to-1)</a:t>
            </a:r>
            <a:endParaRPr sz="2000" dirty="0">
              <a:solidFill>
                <a:srgbClr val="FF0000"/>
              </a:solidFill>
            </a:endParaRPr>
          </a:p>
          <a:p>
            <a:pPr marL="541115" lvl="1" indent="-197167" defTabSz="280415">
              <a:lnSpc>
                <a:spcPct val="90000"/>
              </a:lnSpc>
              <a:spcBef>
                <a:spcPts val="1800"/>
              </a:spcBef>
              <a:buClr>
                <a:srgbClr val="000000"/>
              </a:buClr>
              <a:buSzPct val="125000"/>
              <a:defRPr sz="1380"/>
            </a:pPr>
            <a:r>
              <a:rPr sz="1600" dirty="0"/>
              <a:t>compares the captured biometric characteristics with the person’s template(s) stored in the system</a:t>
            </a:r>
          </a:p>
          <a:p>
            <a:pPr marL="541115" lvl="1" indent="-197167" defTabSz="280415">
              <a:lnSpc>
                <a:spcPct val="90000"/>
              </a:lnSpc>
              <a:spcBef>
                <a:spcPts val="1800"/>
              </a:spcBef>
              <a:buClr>
                <a:srgbClr val="000000"/>
              </a:buClr>
              <a:buSzPct val="125000"/>
              <a:defRPr sz="1380"/>
            </a:pPr>
            <a:r>
              <a:rPr sz="1600" dirty="0"/>
              <a:t>identification by claiming identity (magnetic stripe card, login name, smart card)</a:t>
            </a:r>
          </a:p>
          <a:p>
            <a:pPr marL="541115" lvl="1" indent="-197167" defTabSz="280415">
              <a:lnSpc>
                <a:spcPct val="90000"/>
              </a:lnSpc>
              <a:spcBef>
                <a:spcPts val="1800"/>
              </a:spcBef>
              <a:buClr>
                <a:srgbClr val="000000"/>
              </a:buClr>
              <a:buSzPct val="125000"/>
              <a:defRPr sz="1380"/>
            </a:pPr>
            <a:r>
              <a:rPr sz="1600" dirty="0"/>
              <a:t>system either rejects or accepts the submitted claim of identity</a:t>
            </a:r>
          </a:p>
        </p:txBody>
      </p:sp>
      <p:sp>
        <p:nvSpPr>
          <p:cNvPr id="336" name="Operational Mode"/>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Operational Mode</a:t>
            </a:r>
          </a:p>
        </p:txBody>
      </p:sp>
      <p:pic>
        <p:nvPicPr>
          <p:cNvPr id="338" name="Image" descr="Image"/>
          <p:cNvPicPr>
            <a:picLocks noChangeAspect="1"/>
          </p:cNvPicPr>
          <p:nvPr/>
        </p:nvPicPr>
        <p:blipFill>
          <a:blip r:embed="rId2"/>
          <a:stretch>
            <a:fillRect/>
          </a:stretch>
        </p:blipFill>
        <p:spPr>
          <a:xfrm>
            <a:off x="1969285" y="3236624"/>
            <a:ext cx="7858574" cy="3031599"/>
          </a:xfrm>
          <a:prstGeom prst="rect">
            <a:avLst/>
          </a:prstGeom>
          <a:ln w="12700">
            <a:miter lim="400000"/>
          </a:ln>
        </p:spPr>
      </p:pic>
    </p:spTree>
    <p:extLst>
      <p:ext uri="{BB962C8B-B14F-4D97-AF65-F5344CB8AC3E}">
        <p14:creationId xmlns:p14="http://schemas.microsoft.com/office/powerpoint/2010/main" val="3336897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786BF7-5A86-404A-884B-1B77EB831396}"/>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9F68CC0D-066F-C843-9785-02C87685488B}"/>
              </a:ext>
            </a:extLst>
          </p:cNvPr>
          <p:cNvSpPr>
            <a:spLocks noGrp="1"/>
          </p:cNvSpPr>
          <p:nvPr>
            <p:ph type="sldNum" sz="quarter" idx="12"/>
          </p:nvPr>
        </p:nvSpPr>
        <p:spPr/>
        <p:txBody>
          <a:bodyPr/>
          <a:lstStyle/>
          <a:p>
            <a:fld id="{0A297500-7527-634B-90F4-69D0994C32B4}" type="slidenum">
              <a:rPr lang="nl-NL" smtClean="0"/>
              <a:t>47</a:t>
            </a:fld>
            <a:endParaRPr lang="nl-NL"/>
          </a:p>
        </p:txBody>
      </p:sp>
      <p:sp>
        <p:nvSpPr>
          <p:cNvPr id="5" name="Title 4">
            <a:extLst>
              <a:ext uri="{FF2B5EF4-FFF2-40B4-BE49-F238E27FC236}">
                <a16:creationId xmlns:a16="http://schemas.microsoft.com/office/drawing/2014/main" id="{117EF4C1-3366-C04A-831C-4B15B6B5CB73}"/>
              </a:ext>
            </a:extLst>
          </p:cNvPr>
          <p:cNvSpPr>
            <a:spLocks noGrp="1"/>
          </p:cNvSpPr>
          <p:nvPr>
            <p:ph type="title"/>
          </p:nvPr>
        </p:nvSpPr>
        <p:spPr/>
        <p:txBody>
          <a:bodyPr>
            <a:normAutofit fontScale="90000"/>
          </a:bodyPr>
          <a:lstStyle/>
          <a:p>
            <a:r>
              <a:rPr lang="en-BE" dirty="0"/>
              <a:t>Verification as a 2-category classification problem</a:t>
            </a:r>
          </a:p>
        </p:txBody>
      </p:sp>
      <p:pic>
        <p:nvPicPr>
          <p:cNvPr id="9" name="Picture 8">
            <a:extLst>
              <a:ext uri="{FF2B5EF4-FFF2-40B4-BE49-F238E27FC236}">
                <a16:creationId xmlns:a16="http://schemas.microsoft.com/office/drawing/2014/main" id="{E8CCAB2E-DBBC-5648-AEA4-70BBE49A3105}"/>
              </a:ext>
            </a:extLst>
          </p:cNvPr>
          <p:cNvPicPr>
            <a:picLocks noChangeAspect="1"/>
          </p:cNvPicPr>
          <p:nvPr/>
        </p:nvPicPr>
        <p:blipFill>
          <a:blip r:embed="rId2"/>
          <a:stretch>
            <a:fillRect/>
          </a:stretch>
        </p:blipFill>
        <p:spPr>
          <a:xfrm>
            <a:off x="1117674" y="1544735"/>
            <a:ext cx="9205433" cy="4281596"/>
          </a:xfrm>
          <a:prstGeom prst="rect">
            <a:avLst/>
          </a:prstGeom>
        </p:spPr>
      </p:pic>
    </p:spTree>
    <p:extLst>
      <p:ext uri="{BB962C8B-B14F-4D97-AF65-F5344CB8AC3E}">
        <p14:creationId xmlns:p14="http://schemas.microsoft.com/office/powerpoint/2010/main" val="3618353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21"/>
          <p:cNvSpPr txBox="1"/>
          <p:nvPr/>
        </p:nvSpPr>
        <p:spPr>
          <a:xfrm>
            <a:off x="10661692" y="6727195"/>
            <a:ext cx="323808"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21</a:t>
            </a:r>
          </a:p>
        </p:txBody>
      </p:sp>
      <p:sp>
        <p:nvSpPr>
          <p:cNvPr id="342" name="How should an individual be identified?…"/>
          <p:cNvSpPr txBox="1">
            <a:spLocks noGrp="1"/>
          </p:cNvSpPr>
          <p:nvPr>
            <p:ph idx="1"/>
          </p:nvPr>
        </p:nvSpPr>
        <p:spPr>
          <a:xfrm>
            <a:off x="575400" y="1443349"/>
            <a:ext cx="11041200" cy="4464000"/>
          </a:xfrm>
          <a:prstGeom prst="rect">
            <a:avLst/>
          </a:prstGeom>
        </p:spPr>
        <p:txBody>
          <a:bodyPr>
            <a:normAutofit/>
          </a:bodyPr>
          <a:lstStyle/>
          <a:p>
            <a:pPr marL="32195" indent="0" defTabSz="316991">
              <a:lnSpc>
                <a:spcPct val="90000"/>
              </a:lnSpc>
              <a:spcBef>
                <a:spcPts val="2100"/>
              </a:spcBef>
              <a:buClr>
                <a:srgbClr val="000000"/>
              </a:buClr>
              <a:buSzPct val="125000"/>
              <a:buNone/>
              <a:defRPr sz="1871"/>
            </a:pPr>
            <a:r>
              <a:rPr dirty="0">
                <a:solidFill>
                  <a:srgbClr val="FF0000"/>
                </a:solidFill>
              </a:rPr>
              <a:t>Identification/Recognition</a:t>
            </a:r>
            <a:r>
              <a:rPr lang="en-US" dirty="0">
                <a:solidFill>
                  <a:srgbClr val="FF0000"/>
                </a:solidFill>
              </a:rPr>
              <a:t> (1-to-N)</a:t>
            </a:r>
            <a:endParaRPr dirty="0">
              <a:solidFill>
                <a:srgbClr val="FF0000"/>
              </a:solidFill>
            </a:endParaRPr>
          </a:p>
          <a:p>
            <a:pPr marL="611695" lvl="1" indent="-222884" defTabSz="316991">
              <a:lnSpc>
                <a:spcPct val="90000"/>
              </a:lnSpc>
              <a:spcBef>
                <a:spcPts val="2100"/>
              </a:spcBef>
              <a:buClr>
                <a:srgbClr val="000000"/>
              </a:buClr>
              <a:buSzPct val="125000"/>
              <a:defRPr sz="1560"/>
            </a:pPr>
            <a:r>
              <a:rPr sz="1800" dirty="0"/>
              <a:t>recognize a subject by searching the entire template database for a match</a:t>
            </a:r>
          </a:p>
          <a:p>
            <a:pPr marL="611695" lvl="1" indent="-222884" defTabSz="316991">
              <a:lnSpc>
                <a:spcPct val="90000"/>
              </a:lnSpc>
              <a:spcBef>
                <a:spcPts val="2100"/>
              </a:spcBef>
              <a:buClr>
                <a:srgbClr val="000000"/>
              </a:buClr>
              <a:buSzPct val="125000"/>
              <a:defRPr sz="1560"/>
            </a:pPr>
            <a:r>
              <a:rPr sz="1800" dirty="0"/>
              <a:t>subject’s identity is established by the system without the subject having to claim identity</a:t>
            </a:r>
          </a:p>
        </p:txBody>
      </p:sp>
      <p:sp>
        <p:nvSpPr>
          <p:cNvPr id="341" name="Operational Mode"/>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Operational Mode</a:t>
            </a:r>
          </a:p>
        </p:txBody>
      </p:sp>
      <p:pic>
        <p:nvPicPr>
          <p:cNvPr id="343" name="Image" descr="Image"/>
          <p:cNvPicPr>
            <a:picLocks noChangeAspect="1"/>
          </p:cNvPicPr>
          <p:nvPr/>
        </p:nvPicPr>
        <p:blipFill>
          <a:blip r:embed="rId2"/>
          <a:stretch>
            <a:fillRect/>
          </a:stretch>
        </p:blipFill>
        <p:spPr>
          <a:xfrm>
            <a:off x="1873269" y="3150160"/>
            <a:ext cx="7828774" cy="3020103"/>
          </a:xfrm>
          <a:prstGeom prst="rect">
            <a:avLst/>
          </a:prstGeom>
          <a:ln w="12700">
            <a:miter lim="400000"/>
          </a:ln>
        </p:spPr>
      </p:pic>
    </p:spTree>
    <p:extLst>
      <p:ext uri="{BB962C8B-B14F-4D97-AF65-F5344CB8AC3E}">
        <p14:creationId xmlns:p14="http://schemas.microsoft.com/office/powerpoint/2010/main" val="3099807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BC50F5-9538-D04B-9402-5D79C578C2CF}"/>
              </a:ext>
            </a:extLst>
          </p:cNvPr>
          <p:cNvSpPr>
            <a:spLocks noGrp="1"/>
          </p:cNvSpPr>
          <p:nvPr>
            <p:ph idx="1"/>
          </p:nvPr>
        </p:nvSpPr>
        <p:spPr/>
        <p:txBody>
          <a:bodyPr>
            <a:normAutofit fontScale="92500" lnSpcReduction="10000"/>
          </a:bodyPr>
          <a:lstStyle/>
          <a:p>
            <a:r>
              <a:rPr lang="en-GB" sz="1800" b="1" dirty="0"/>
              <a:t>Compare query to all enrolled templates</a:t>
            </a:r>
          </a:p>
          <a:p>
            <a:pPr lvl="1"/>
            <a:r>
              <a:rPr lang="en-GB" sz="1800" b="1" dirty="0"/>
              <a:t>Output the identity of the person whose template has highest similarity </a:t>
            </a:r>
          </a:p>
          <a:p>
            <a:pPr lvl="1"/>
            <a:r>
              <a:rPr lang="en-GB" sz="1800" b="1" dirty="0"/>
              <a:t>Or, decide that the user presenting the input is not an enrolled user. </a:t>
            </a:r>
          </a:p>
          <a:p>
            <a:r>
              <a:rPr lang="en-GB" sz="1800" dirty="0"/>
              <a:t>Formally, given a query feature set </a:t>
            </a:r>
            <a:r>
              <a:rPr lang="en-GB" sz="1800" b="1" dirty="0" err="1"/>
              <a:t>x</a:t>
            </a:r>
            <a:r>
              <a:rPr lang="en-GB" sz="1800" i="1" baseline="30000" dirty="0" err="1"/>
              <a:t>A</a:t>
            </a:r>
            <a:r>
              <a:rPr lang="en-GB" sz="1800" dirty="0"/>
              <a:t>, we need to decide the identity </a:t>
            </a:r>
            <a:r>
              <a:rPr lang="en-GB" sz="1800" i="1" dirty="0"/>
              <a:t>I </a:t>
            </a:r>
            <a:r>
              <a:rPr lang="en-GB" sz="1800" dirty="0"/>
              <a:t>of the user, where </a:t>
            </a:r>
            <a:r>
              <a:rPr lang="en-GB" sz="1800" i="1" dirty="0"/>
              <a:t>I </a:t>
            </a:r>
            <a:r>
              <a:rPr lang="en-GB" sz="1800" dirty="0"/>
              <a:t>∈ {</a:t>
            </a:r>
            <a:r>
              <a:rPr lang="en-GB" sz="1800" i="1" dirty="0"/>
              <a:t>I</a:t>
            </a:r>
            <a:r>
              <a:rPr lang="en-GB" sz="1800" baseline="-25000" dirty="0"/>
              <a:t>1</a:t>
            </a:r>
            <a:r>
              <a:rPr lang="en-GB" sz="1800" dirty="0"/>
              <a:t>,</a:t>
            </a:r>
            <a:r>
              <a:rPr lang="en-GB" sz="1800" i="1" dirty="0"/>
              <a:t>I</a:t>
            </a:r>
            <a:r>
              <a:rPr lang="en-GB" sz="1800" baseline="-25000" dirty="0"/>
              <a:t>2</a:t>
            </a:r>
            <a:r>
              <a:rPr lang="en-GB" sz="1800" dirty="0"/>
              <a:t>,··· ,</a:t>
            </a:r>
            <a:r>
              <a:rPr lang="en-GB" sz="1800" i="1" dirty="0"/>
              <a:t>I</a:t>
            </a:r>
            <a:r>
              <a:rPr lang="en-GB" sz="1800" i="1" baseline="-25000" dirty="0"/>
              <a:t>N</a:t>
            </a:r>
            <a:r>
              <a:rPr lang="en-GB" sz="1800" dirty="0"/>
              <a:t>,</a:t>
            </a:r>
            <a:r>
              <a:rPr lang="en-GB" sz="1800" i="1" dirty="0"/>
              <a:t>I</a:t>
            </a:r>
            <a:r>
              <a:rPr lang="en-GB" sz="1800" i="1" baseline="-25000" dirty="0"/>
              <a:t>N</a:t>
            </a:r>
            <a:r>
              <a:rPr lang="en-GB" sz="1800" baseline="-25000" dirty="0"/>
              <a:t>+1</a:t>
            </a:r>
            <a:r>
              <a:rPr lang="en-GB" sz="1800" dirty="0"/>
              <a:t>}. </a:t>
            </a:r>
          </a:p>
          <a:p>
            <a:r>
              <a:rPr lang="en-GB" sz="1800" dirty="0"/>
              <a:t>Here, </a:t>
            </a:r>
            <a:r>
              <a:rPr lang="en-GB" sz="1800" i="1" dirty="0"/>
              <a:t>I</a:t>
            </a:r>
            <a:r>
              <a:rPr lang="en-GB" sz="1800" baseline="-25000" dirty="0"/>
              <a:t>1</a:t>
            </a:r>
            <a:r>
              <a:rPr lang="en-GB" sz="1800" dirty="0"/>
              <a:t>,</a:t>
            </a:r>
            <a:r>
              <a:rPr lang="en-GB" sz="1800" i="1" dirty="0"/>
              <a:t>I</a:t>
            </a:r>
            <a:r>
              <a:rPr lang="en-GB" sz="1800" baseline="-25000" dirty="0"/>
              <a:t>2</a:t>
            </a:r>
            <a:r>
              <a:rPr lang="en-GB" sz="1800" dirty="0"/>
              <a:t>,··· ,</a:t>
            </a:r>
            <a:r>
              <a:rPr lang="en-GB" sz="1800" i="1" dirty="0"/>
              <a:t>I</a:t>
            </a:r>
            <a:r>
              <a:rPr lang="en-GB" sz="1800" i="1" baseline="-25000" dirty="0"/>
              <a:t>N</a:t>
            </a:r>
            <a:r>
              <a:rPr lang="en-GB" sz="1800" i="1" dirty="0"/>
              <a:t> </a:t>
            </a:r>
            <a:r>
              <a:rPr lang="en-GB" sz="1800" dirty="0"/>
              <a:t>correspond to the identities of the </a:t>
            </a:r>
            <a:r>
              <a:rPr lang="en-GB" sz="1800" i="1" dirty="0"/>
              <a:t>N </a:t>
            </a:r>
            <a:r>
              <a:rPr lang="en-GB" sz="1800" dirty="0"/>
              <a:t>users enrolled in the system and </a:t>
            </a:r>
            <a:r>
              <a:rPr lang="en-GB" sz="1800" i="1" dirty="0"/>
              <a:t>I</a:t>
            </a:r>
            <a:r>
              <a:rPr lang="en-GB" sz="1800" i="1" baseline="-25000" dirty="0"/>
              <a:t>N</a:t>
            </a:r>
            <a:r>
              <a:rPr lang="en-GB" sz="1800" baseline="-25000" dirty="0"/>
              <a:t>+1 </a:t>
            </a:r>
            <a:r>
              <a:rPr lang="en-GB" sz="1800" dirty="0"/>
              <a:t>indicates the case where no suitable identity can be determined for the given query. </a:t>
            </a:r>
          </a:p>
          <a:p>
            <a:r>
              <a:rPr lang="en-GB" sz="1800" dirty="0"/>
              <a:t>If </a:t>
            </a:r>
            <a:r>
              <a:rPr lang="en-GB" sz="1800" b="1" dirty="0" err="1"/>
              <a:t>x</a:t>
            </a:r>
            <a:r>
              <a:rPr lang="en-GB" sz="1800" i="1" baseline="30000" dirty="0" err="1"/>
              <a:t>E</a:t>
            </a:r>
            <a:r>
              <a:rPr lang="en-GB" sz="1800" i="1" baseline="-25000" dirty="0" err="1"/>
              <a:t>In</a:t>
            </a:r>
            <a:r>
              <a:rPr lang="en-GB" sz="1800" i="1" dirty="0"/>
              <a:t> </a:t>
            </a:r>
            <a:r>
              <a:rPr lang="en-GB" sz="1800" dirty="0"/>
              <a:t>is the stored template corresponding to identity </a:t>
            </a:r>
            <a:r>
              <a:rPr lang="en-GB" sz="1800" i="1" dirty="0"/>
              <a:t>I</a:t>
            </a:r>
            <a:r>
              <a:rPr lang="en-GB" sz="1800" i="1" baseline="-25000" dirty="0"/>
              <a:t>n</a:t>
            </a:r>
            <a:r>
              <a:rPr lang="en-GB" sz="1800" i="1" dirty="0"/>
              <a:t> </a:t>
            </a:r>
            <a:r>
              <a:rPr lang="en-GB" sz="1800" dirty="0"/>
              <a:t>and </a:t>
            </a:r>
            <a:r>
              <a:rPr lang="en-GB" sz="1800" i="1" dirty="0" err="1"/>
              <a:t>s</a:t>
            </a:r>
            <a:r>
              <a:rPr lang="en-GB" sz="1800" i="1" baseline="-25000" dirty="0" err="1"/>
              <a:t>n</a:t>
            </a:r>
            <a:r>
              <a:rPr lang="en-GB" sz="1800" i="1" dirty="0"/>
              <a:t> </a:t>
            </a:r>
            <a:r>
              <a:rPr lang="en-GB" sz="1800" dirty="0"/>
              <a:t>is the match score between </a:t>
            </a:r>
            <a:r>
              <a:rPr lang="en-GB" sz="1800" b="1" dirty="0" err="1"/>
              <a:t>x</a:t>
            </a:r>
            <a:r>
              <a:rPr lang="en-GB" sz="1800" i="1" baseline="-25000" dirty="0" err="1"/>
              <a:t>A</a:t>
            </a:r>
            <a:r>
              <a:rPr lang="en-GB" sz="1800" i="1" dirty="0"/>
              <a:t> </a:t>
            </a:r>
            <a:r>
              <a:rPr lang="en-GB" sz="1800" dirty="0"/>
              <a:t>and </a:t>
            </a:r>
            <a:r>
              <a:rPr lang="en-GB" sz="1800" b="1" dirty="0" err="1"/>
              <a:t>x</a:t>
            </a:r>
            <a:r>
              <a:rPr lang="en-GB" sz="1800" i="1" baseline="30000" dirty="0" err="1"/>
              <a:t>E</a:t>
            </a:r>
            <a:r>
              <a:rPr lang="en-GB" sz="1800" i="1" baseline="-25000" dirty="0" err="1"/>
              <a:t>In</a:t>
            </a:r>
            <a:r>
              <a:rPr lang="en-GB" sz="1800" i="1" dirty="0"/>
              <a:t> </a:t>
            </a:r>
            <a:r>
              <a:rPr lang="en-GB" sz="1800" dirty="0"/>
              <a:t>, for </a:t>
            </a:r>
            <a:r>
              <a:rPr lang="en-GB" sz="1800" i="1" dirty="0"/>
              <a:t>n </a:t>
            </a:r>
            <a:r>
              <a:rPr lang="en-GB" sz="1800" dirty="0"/>
              <a:t>= 1,2,··· ,</a:t>
            </a:r>
            <a:r>
              <a:rPr lang="en-GB" sz="1800" i="1" dirty="0"/>
              <a:t>N</a:t>
            </a:r>
            <a:r>
              <a:rPr lang="en-GB" sz="1800" dirty="0"/>
              <a:t>, the decision rule for identification is, </a:t>
            </a:r>
            <a:endParaRPr lang="en-GB" sz="1400" dirty="0"/>
          </a:p>
          <a:p>
            <a:endParaRPr lang="en-GB" sz="1800" dirty="0"/>
          </a:p>
          <a:p>
            <a:endParaRPr lang="en-GB" sz="1800" dirty="0"/>
          </a:p>
          <a:p>
            <a:endParaRPr lang="en-GB" sz="1800" dirty="0"/>
          </a:p>
          <a:p>
            <a:r>
              <a:rPr lang="en-GB" sz="1800" dirty="0"/>
              <a:t>where </a:t>
            </a:r>
            <a:r>
              <a:rPr lang="el-GR" sz="1800" dirty="0"/>
              <a:t>η </a:t>
            </a:r>
            <a:r>
              <a:rPr lang="en-GB" sz="1800" dirty="0"/>
              <a:t>is a pre-defined threshold. </a:t>
            </a:r>
          </a:p>
          <a:p>
            <a:r>
              <a:rPr lang="en-GB" sz="1800" b="1" dirty="0"/>
              <a:t>Open</a:t>
            </a:r>
            <a:r>
              <a:rPr lang="en-GB" sz="1800" dirty="0"/>
              <a:t> versus </a:t>
            </a:r>
            <a:r>
              <a:rPr lang="en-GB" sz="1800" b="1" dirty="0"/>
              <a:t>closed</a:t>
            </a:r>
            <a:r>
              <a:rPr lang="en-GB" sz="1800" dirty="0"/>
              <a:t> </a:t>
            </a:r>
            <a:r>
              <a:rPr lang="en-GB" sz="1800" b="1" dirty="0"/>
              <a:t>set</a:t>
            </a:r>
            <a:r>
              <a:rPr lang="en-GB" sz="1800" dirty="0"/>
              <a:t> identification</a:t>
            </a:r>
          </a:p>
        </p:txBody>
      </p:sp>
      <p:sp>
        <p:nvSpPr>
          <p:cNvPr id="3" name="Footer Placeholder 2">
            <a:extLst>
              <a:ext uri="{FF2B5EF4-FFF2-40B4-BE49-F238E27FC236}">
                <a16:creationId xmlns:a16="http://schemas.microsoft.com/office/drawing/2014/main" id="{06EC2809-632C-224B-B8BB-42B80CF939E8}"/>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2289C89-EA57-2E4A-9AB2-689916C5EF9D}"/>
              </a:ext>
            </a:extLst>
          </p:cNvPr>
          <p:cNvSpPr>
            <a:spLocks noGrp="1"/>
          </p:cNvSpPr>
          <p:nvPr>
            <p:ph type="sldNum" sz="quarter" idx="12"/>
          </p:nvPr>
        </p:nvSpPr>
        <p:spPr/>
        <p:txBody>
          <a:bodyPr/>
          <a:lstStyle/>
          <a:p>
            <a:fld id="{0A297500-7527-634B-90F4-69D0994C32B4}" type="slidenum">
              <a:rPr lang="nl-NL" smtClean="0"/>
              <a:t>49</a:t>
            </a:fld>
            <a:endParaRPr lang="nl-NL"/>
          </a:p>
        </p:txBody>
      </p:sp>
      <p:sp>
        <p:nvSpPr>
          <p:cNvPr id="5" name="Title 4">
            <a:extLst>
              <a:ext uri="{FF2B5EF4-FFF2-40B4-BE49-F238E27FC236}">
                <a16:creationId xmlns:a16="http://schemas.microsoft.com/office/drawing/2014/main" id="{549A642A-0353-4146-BC04-95297A4AE21B}"/>
              </a:ext>
            </a:extLst>
          </p:cNvPr>
          <p:cNvSpPr>
            <a:spLocks noGrp="1"/>
          </p:cNvSpPr>
          <p:nvPr>
            <p:ph type="title"/>
          </p:nvPr>
        </p:nvSpPr>
        <p:spPr/>
        <p:txBody>
          <a:bodyPr/>
          <a:lstStyle/>
          <a:p>
            <a:r>
              <a:rPr lang="en-BE" dirty="0"/>
              <a:t>Identification as an N+1 classification problem</a:t>
            </a:r>
          </a:p>
        </p:txBody>
      </p:sp>
      <p:pic>
        <p:nvPicPr>
          <p:cNvPr id="6" name="Picture 5">
            <a:extLst>
              <a:ext uri="{FF2B5EF4-FFF2-40B4-BE49-F238E27FC236}">
                <a16:creationId xmlns:a16="http://schemas.microsoft.com/office/drawing/2014/main" id="{8C4B52FA-FDB3-D040-84B3-0EBE64FA5667}"/>
              </a:ext>
            </a:extLst>
          </p:cNvPr>
          <p:cNvPicPr>
            <a:picLocks noChangeAspect="1"/>
          </p:cNvPicPr>
          <p:nvPr/>
        </p:nvPicPr>
        <p:blipFill>
          <a:blip r:embed="rId2"/>
          <a:stretch>
            <a:fillRect/>
          </a:stretch>
        </p:blipFill>
        <p:spPr>
          <a:xfrm>
            <a:off x="3186223" y="4200472"/>
            <a:ext cx="5060352" cy="1001528"/>
          </a:xfrm>
          <a:prstGeom prst="rect">
            <a:avLst/>
          </a:prstGeom>
        </p:spPr>
      </p:pic>
    </p:spTree>
    <p:extLst>
      <p:ext uri="{BB962C8B-B14F-4D97-AF65-F5344CB8AC3E}">
        <p14:creationId xmlns:p14="http://schemas.microsoft.com/office/powerpoint/2010/main" val="355737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F096E8D-5528-7A45-9DE0-AFF7098DB279}"/>
              </a:ext>
            </a:extLst>
          </p:cNvPr>
          <p:cNvPicPr>
            <a:picLocks noGrp="1" noChangeAspect="1"/>
          </p:cNvPicPr>
          <p:nvPr>
            <p:ph idx="1"/>
          </p:nvPr>
        </p:nvPicPr>
        <p:blipFill>
          <a:blip r:embed="rId2"/>
          <a:stretch>
            <a:fillRect/>
          </a:stretch>
        </p:blipFill>
        <p:spPr>
          <a:xfrm>
            <a:off x="8361314" y="298408"/>
            <a:ext cx="3619500" cy="2247900"/>
          </a:xfrm>
        </p:spPr>
      </p:pic>
      <p:sp>
        <p:nvSpPr>
          <p:cNvPr id="3" name="Footer Placeholder 2">
            <a:extLst>
              <a:ext uri="{FF2B5EF4-FFF2-40B4-BE49-F238E27FC236}">
                <a16:creationId xmlns:a16="http://schemas.microsoft.com/office/drawing/2014/main" id="{FCBFDFB0-6A39-7349-A009-E8FD2BCD7B0A}"/>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D0F49A2D-48F6-E142-B3EB-C1734DAFEAD6}"/>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a:extLst>
              <a:ext uri="{FF2B5EF4-FFF2-40B4-BE49-F238E27FC236}">
                <a16:creationId xmlns:a16="http://schemas.microsoft.com/office/drawing/2014/main" id="{B9B4DE62-CA52-DE42-9A61-81193E1AB17B}"/>
              </a:ext>
            </a:extLst>
          </p:cNvPr>
          <p:cNvSpPr>
            <a:spLocks noGrp="1"/>
          </p:cNvSpPr>
          <p:nvPr>
            <p:ph type="title"/>
          </p:nvPr>
        </p:nvSpPr>
        <p:spPr/>
        <p:txBody>
          <a:bodyPr/>
          <a:lstStyle/>
          <a:p>
            <a:r>
              <a:rPr lang="en-GB" dirty="0"/>
              <a:t>Civil Applications </a:t>
            </a:r>
            <a:endParaRPr lang="en-BE" dirty="0"/>
          </a:p>
        </p:txBody>
      </p:sp>
      <p:pic>
        <p:nvPicPr>
          <p:cNvPr id="13" name="Picture 12">
            <a:extLst>
              <a:ext uri="{FF2B5EF4-FFF2-40B4-BE49-F238E27FC236}">
                <a16:creationId xmlns:a16="http://schemas.microsoft.com/office/drawing/2014/main" id="{3BCDCEEF-DC16-0146-8062-9224C6CAA811}"/>
              </a:ext>
            </a:extLst>
          </p:cNvPr>
          <p:cNvPicPr>
            <a:picLocks noChangeAspect="1"/>
          </p:cNvPicPr>
          <p:nvPr/>
        </p:nvPicPr>
        <p:blipFill>
          <a:blip r:embed="rId3"/>
          <a:stretch>
            <a:fillRect/>
          </a:stretch>
        </p:blipFill>
        <p:spPr>
          <a:xfrm>
            <a:off x="5666910" y="1132939"/>
            <a:ext cx="3289300" cy="2463800"/>
          </a:xfrm>
          <a:prstGeom prst="rect">
            <a:avLst/>
          </a:prstGeom>
        </p:spPr>
      </p:pic>
      <p:pic>
        <p:nvPicPr>
          <p:cNvPr id="15" name="Picture 14">
            <a:extLst>
              <a:ext uri="{FF2B5EF4-FFF2-40B4-BE49-F238E27FC236}">
                <a16:creationId xmlns:a16="http://schemas.microsoft.com/office/drawing/2014/main" id="{FD022E26-B4CE-0F47-B181-4DF6399FA9AC}"/>
              </a:ext>
            </a:extLst>
          </p:cNvPr>
          <p:cNvPicPr>
            <a:picLocks noChangeAspect="1"/>
          </p:cNvPicPr>
          <p:nvPr/>
        </p:nvPicPr>
        <p:blipFill>
          <a:blip r:embed="rId4"/>
          <a:stretch>
            <a:fillRect/>
          </a:stretch>
        </p:blipFill>
        <p:spPr>
          <a:xfrm>
            <a:off x="5666910" y="3860857"/>
            <a:ext cx="3644900" cy="2222500"/>
          </a:xfrm>
          <a:prstGeom prst="rect">
            <a:avLst/>
          </a:prstGeom>
        </p:spPr>
      </p:pic>
      <p:pic>
        <p:nvPicPr>
          <p:cNvPr id="14" name="Picture 13">
            <a:extLst>
              <a:ext uri="{FF2B5EF4-FFF2-40B4-BE49-F238E27FC236}">
                <a16:creationId xmlns:a16="http://schemas.microsoft.com/office/drawing/2014/main" id="{41B7DF82-3DF3-FC42-8A95-13F4110F7E09}"/>
              </a:ext>
            </a:extLst>
          </p:cNvPr>
          <p:cNvPicPr>
            <a:picLocks noChangeAspect="1"/>
          </p:cNvPicPr>
          <p:nvPr/>
        </p:nvPicPr>
        <p:blipFill>
          <a:blip r:embed="rId5"/>
          <a:stretch>
            <a:fillRect/>
          </a:stretch>
        </p:blipFill>
        <p:spPr>
          <a:xfrm>
            <a:off x="8262924" y="2357443"/>
            <a:ext cx="3717890" cy="2478593"/>
          </a:xfrm>
          <a:prstGeom prst="rect">
            <a:avLst/>
          </a:prstGeom>
        </p:spPr>
      </p:pic>
      <p:sp>
        <p:nvSpPr>
          <p:cNvPr id="18" name="Content Placeholder 1">
            <a:extLst>
              <a:ext uri="{FF2B5EF4-FFF2-40B4-BE49-F238E27FC236}">
                <a16:creationId xmlns:a16="http://schemas.microsoft.com/office/drawing/2014/main" id="{58D896A1-AC17-9940-9F56-67895DF38B64}"/>
              </a:ext>
            </a:extLst>
          </p:cNvPr>
          <p:cNvSpPr txBox="1">
            <a:spLocks/>
          </p:cNvSpPr>
          <p:nvPr/>
        </p:nvSpPr>
        <p:spPr>
          <a:xfrm>
            <a:off x="576000" y="1656000"/>
            <a:ext cx="4890303"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BE" dirty="0"/>
          </a:p>
        </p:txBody>
      </p:sp>
      <p:sp>
        <p:nvSpPr>
          <p:cNvPr id="20" name="TextBox 19">
            <a:extLst>
              <a:ext uri="{FF2B5EF4-FFF2-40B4-BE49-F238E27FC236}">
                <a16:creationId xmlns:a16="http://schemas.microsoft.com/office/drawing/2014/main" id="{CA7FE4DE-BC27-824A-AF28-293724F39858}"/>
              </a:ext>
            </a:extLst>
          </p:cNvPr>
          <p:cNvSpPr txBox="1"/>
          <p:nvPr/>
        </p:nvSpPr>
        <p:spPr>
          <a:xfrm>
            <a:off x="387296" y="2364839"/>
            <a:ext cx="5079007" cy="1938992"/>
          </a:xfrm>
          <a:prstGeom prst="rect">
            <a:avLst/>
          </a:prstGeom>
          <a:noFill/>
        </p:spPr>
        <p:txBody>
          <a:bodyPr wrap="square" rtlCol="0">
            <a:spAutoFit/>
          </a:bodyPr>
          <a:lstStyle/>
          <a:p>
            <a:pPr marL="342900" indent="-342900">
              <a:buFont typeface="Arial" panose="020B0604020202020204" pitchFamily="34" charset="0"/>
              <a:buChar char="•"/>
            </a:pPr>
            <a:r>
              <a:rPr lang="en-BE" sz="2400" dirty="0">
                <a:latin typeface="+mj-lt"/>
              </a:rPr>
              <a:t>Social security card</a:t>
            </a:r>
          </a:p>
          <a:p>
            <a:pPr marL="342900" indent="-342900">
              <a:buFont typeface="Arial" panose="020B0604020202020204" pitchFamily="34" charset="0"/>
              <a:buChar char="•"/>
            </a:pPr>
            <a:r>
              <a:rPr lang="en-BE" sz="2400" dirty="0">
                <a:latin typeface="+mj-lt"/>
              </a:rPr>
              <a:t>National ID card</a:t>
            </a:r>
          </a:p>
          <a:p>
            <a:pPr marL="342900" indent="-342900">
              <a:buFont typeface="Arial" panose="020B0604020202020204" pitchFamily="34" charset="0"/>
              <a:buChar char="•"/>
            </a:pPr>
            <a:r>
              <a:rPr lang="en-BE" sz="2400" dirty="0">
                <a:latin typeface="+mj-lt"/>
              </a:rPr>
              <a:t>International passport</a:t>
            </a:r>
          </a:p>
          <a:p>
            <a:pPr marL="800100" lvl="1" indent="-342900">
              <a:buFont typeface="Arial" panose="020B0604020202020204" pitchFamily="34" charset="0"/>
              <a:buChar char="•"/>
            </a:pPr>
            <a:r>
              <a:rPr lang="en-BE" sz="2400" dirty="0">
                <a:latin typeface="+mj-lt"/>
              </a:rPr>
              <a:t>1 billion ePassports mid-2017</a:t>
            </a:r>
          </a:p>
          <a:p>
            <a:pPr marL="342900" indent="-342900">
              <a:buFont typeface="Arial" panose="020B0604020202020204" pitchFamily="34" charset="0"/>
              <a:buChar char="•"/>
            </a:pPr>
            <a:r>
              <a:rPr lang="en-BE" sz="2400" dirty="0">
                <a:latin typeface="+mj-lt"/>
              </a:rPr>
              <a:t>Driver’s license</a:t>
            </a:r>
          </a:p>
        </p:txBody>
      </p:sp>
      <p:sp>
        <p:nvSpPr>
          <p:cNvPr id="2" name="Rectangle 1">
            <a:extLst>
              <a:ext uri="{FF2B5EF4-FFF2-40B4-BE49-F238E27FC236}">
                <a16:creationId xmlns:a16="http://schemas.microsoft.com/office/drawing/2014/main" id="{B2344111-9D22-A642-8A88-FE87AE7DB83D}"/>
              </a:ext>
            </a:extLst>
          </p:cNvPr>
          <p:cNvSpPr/>
          <p:nvPr/>
        </p:nvSpPr>
        <p:spPr>
          <a:xfrm>
            <a:off x="1253427" y="6384118"/>
            <a:ext cx="6058133" cy="369332"/>
          </a:xfrm>
          <a:prstGeom prst="rect">
            <a:avLst/>
          </a:prstGeom>
        </p:spPr>
        <p:txBody>
          <a:bodyPr wrap="none">
            <a:spAutoFit/>
          </a:bodyPr>
          <a:lstStyle/>
          <a:p>
            <a:r>
              <a:rPr lang="en-BE" dirty="0"/>
              <a:t>https://www.bayometric.com/biometrics-civil-identification/</a:t>
            </a:r>
          </a:p>
        </p:txBody>
      </p:sp>
    </p:spTree>
    <p:extLst>
      <p:ext uri="{BB962C8B-B14F-4D97-AF65-F5344CB8AC3E}">
        <p14:creationId xmlns:p14="http://schemas.microsoft.com/office/powerpoint/2010/main" val="3866980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22"/>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22</a:t>
            </a:r>
          </a:p>
        </p:txBody>
      </p:sp>
      <p:sp>
        <p:nvSpPr>
          <p:cNvPr id="347" name="Universality…"/>
          <p:cNvSpPr txBox="1">
            <a:spLocks noGrp="1"/>
          </p:cNvSpPr>
          <p:nvPr>
            <p:ph idx="1"/>
          </p:nvPr>
        </p:nvSpPr>
        <p:spPr>
          <a:prstGeom prst="rect">
            <a:avLst/>
          </a:prstGeom>
        </p:spPr>
        <p:txBody>
          <a:bodyPr>
            <a:normAutofit lnSpcReduction="10000"/>
          </a:bodyPr>
          <a:lstStyle/>
          <a:p>
            <a:pPr marL="307340" indent="-274320" defTabSz="325120">
              <a:spcBef>
                <a:spcPts val="2100"/>
              </a:spcBef>
              <a:buClr>
                <a:srgbClr val="000000"/>
              </a:buClr>
              <a:buSzPct val="125000"/>
              <a:defRPr sz="2240"/>
            </a:pPr>
            <a:r>
              <a:rPr b="1" dirty="0"/>
              <a:t>Universality</a:t>
            </a:r>
          </a:p>
          <a:p>
            <a:pPr marL="627380" lvl="1" defTabSz="325120">
              <a:spcBef>
                <a:spcPts val="2100"/>
              </a:spcBef>
              <a:buClr>
                <a:srgbClr val="000000"/>
              </a:buClr>
              <a:buSzPct val="125000"/>
              <a:defRPr sz="1920"/>
            </a:pPr>
            <a:r>
              <a:rPr dirty="0"/>
              <a:t>each person should have the characteristic</a:t>
            </a:r>
          </a:p>
          <a:p>
            <a:pPr marL="307340" indent="-274320" defTabSz="325120">
              <a:spcBef>
                <a:spcPts val="2100"/>
              </a:spcBef>
              <a:buClr>
                <a:srgbClr val="000000"/>
              </a:buClr>
              <a:buSzPct val="125000"/>
              <a:defRPr sz="2240"/>
            </a:pPr>
            <a:r>
              <a:rPr b="1" dirty="0"/>
              <a:t>Uniqueness</a:t>
            </a:r>
          </a:p>
          <a:p>
            <a:pPr marL="627380" lvl="1" defTabSz="325120">
              <a:spcBef>
                <a:spcPts val="2100"/>
              </a:spcBef>
              <a:buClr>
                <a:srgbClr val="000000"/>
              </a:buClr>
              <a:buSzPct val="125000"/>
              <a:defRPr sz="1920"/>
            </a:pPr>
            <a:r>
              <a:rPr dirty="0"/>
              <a:t>no two persons should be the same in terms of the characteristic.</a:t>
            </a:r>
          </a:p>
          <a:p>
            <a:pPr marL="307340" indent="-274320" defTabSz="325120">
              <a:spcBef>
                <a:spcPts val="2100"/>
              </a:spcBef>
              <a:buClr>
                <a:srgbClr val="000000"/>
              </a:buClr>
              <a:buSzPct val="125000"/>
              <a:defRPr sz="2240"/>
            </a:pPr>
            <a:r>
              <a:rPr b="1" dirty="0"/>
              <a:t>Permanence</a:t>
            </a:r>
          </a:p>
          <a:p>
            <a:pPr marL="627380" lvl="1" defTabSz="325120">
              <a:spcBef>
                <a:spcPts val="2100"/>
              </a:spcBef>
              <a:buClr>
                <a:srgbClr val="000000"/>
              </a:buClr>
              <a:buSzPct val="125000"/>
              <a:defRPr sz="1920"/>
            </a:pPr>
            <a:r>
              <a:rPr dirty="0"/>
              <a:t>the characteristic should neither change nor could be altered</a:t>
            </a:r>
          </a:p>
          <a:p>
            <a:pPr marL="307340" indent="-274320" defTabSz="325120">
              <a:spcBef>
                <a:spcPts val="2100"/>
              </a:spcBef>
              <a:buClr>
                <a:srgbClr val="000000"/>
              </a:buClr>
              <a:buSzPct val="125000"/>
              <a:defRPr sz="2240"/>
            </a:pPr>
            <a:r>
              <a:rPr b="1" dirty="0"/>
              <a:t>Collectability</a:t>
            </a:r>
          </a:p>
          <a:p>
            <a:pPr marL="627380" lvl="1" defTabSz="325120">
              <a:spcBef>
                <a:spcPts val="2100"/>
              </a:spcBef>
              <a:buClr>
                <a:srgbClr val="000000"/>
              </a:buClr>
              <a:buSzPct val="125000"/>
              <a:defRPr sz="1920"/>
            </a:pPr>
            <a:r>
              <a:rPr dirty="0"/>
              <a:t>the characteristic can be measured quantitatively</a:t>
            </a:r>
          </a:p>
        </p:txBody>
      </p:sp>
      <p:sp>
        <p:nvSpPr>
          <p:cNvPr id="346" name="Biometric Identifiers Requirements"/>
          <p:cNvSpPr txBox="1">
            <a:spLocks noGrp="1"/>
          </p:cNvSpPr>
          <p:nvPr>
            <p:ph type="title"/>
          </p:nvPr>
        </p:nvSpPr>
        <p:spPr>
          <a:prstGeom prst="rect">
            <a:avLst/>
          </a:prstGeom>
        </p:spPr>
        <p:txBody>
          <a:bodyPr>
            <a:normAutofit/>
          </a:bodyPr>
          <a:lstStyle/>
          <a:p>
            <a:pPr>
              <a:defRPr sz="4500">
                <a:effectLst>
                  <a:outerShdw blurRad="12700" dist="25400" dir="2700000" rotWithShape="0">
                    <a:srgbClr val="CBCBCB"/>
                  </a:outerShdw>
                </a:effectLst>
              </a:defRPr>
            </a:pPr>
            <a:r>
              <a:rPr dirty="0"/>
              <a:t>Biometric Identifiers</a:t>
            </a:r>
            <a:r>
              <a:rPr lang="en-US" dirty="0"/>
              <a:t>: </a:t>
            </a:r>
            <a:r>
              <a:rPr dirty="0"/>
              <a:t>Requirements</a:t>
            </a:r>
          </a:p>
        </p:txBody>
      </p:sp>
    </p:spTree>
    <p:extLst>
      <p:ext uri="{BB962C8B-B14F-4D97-AF65-F5344CB8AC3E}">
        <p14:creationId xmlns:p14="http://schemas.microsoft.com/office/powerpoint/2010/main" val="415509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23"/>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23</a:t>
            </a:r>
          </a:p>
        </p:txBody>
      </p:sp>
      <p:sp>
        <p:nvSpPr>
          <p:cNvPr id="351" name="Performance…"/>
          <p:cNvSpPr txBox="1">
            <a:spLocks noGrp="1"/>
          </p:cNvSpPr>
          <p:nvPr>
            <p:ph idx="1"/>
          </p:nvPr>
        </p:nvSpPr>
        <p:spPr>
          <a:prstGeom prst="rect">
            <a:avLst/>
          </a:prstGeom>
        </p:spPr>
        <p:txBody>
          <a:bodyPr>
            <a:normAutofit lnSpcReduction="10000"/>
          </a:bodyPr>
          <a:lstStyle/>
          <a:p>
            <a:pPr marL="195929" indent="-174878" defTabSz="207263">
              <a:spcBef>
                <a:spcPts val="1300"/>
              </a:spcBef>
              <a:buClr>
                <a:srgbClr val="000000"/>
              </a:buClr>
              <a:buSzPct val="125000"/>
              <a:defRPr sz="2142"/>
            </a:pPr>
            <a:r>
              <a:rPr b="1" dirty="0"/>
              <a:t>Performance</a:t>
            </a:r>
          </a:p>
          <a:p>
            <a:pPr marL="399954" lvl="1" indent="-145732" defTabSz="207263">
              <a:spcBef>
                <a:spcPts val="1300"/>
              </a:spcBef>
              <a:buClr>
                <a:srgbClr val="000000"/>
              </a:buClr>
              <a:buSzPct val="125000"/>
              <a:defRPr sz="1937"/>
            </a:pPr>
            <a:r>
              <a:rPr dirty="0"/>
              <a:t>achievable identification accuracy</a:t>
            </a:r>
          </a:p>
          <a:p>
            <a:pPr marL="399954" lvl="1" indent="-145732" defTabSz="207263">
              <a:spcBef>
                <a:spcPts val="1300"/>
              </a:spcBef>
              <a:buClr>
                <a:srgbClr val="000000"/>
              </a:buClr>
              <a:buSzPct val="125000"/>
              <a:defRPr sz="1937"/>
            </a:pPr>
            <a:r>
              <a:rPr dirty="0"/>
              <a:t>speed</a:t>
            </a:r>
          </a:p>
          <a:p>
            <a:pPr marL="399954" lvl="1" indent="-145732" defTabSz="207263">
              <a:spcBef>
                <a:spcPts val="1300"/>
              </a:spcBef>
              <a:buClr>
                <a:srgbClr val="000000"/>
              </a:buClr>
              <a:buSzPct val="125000"/>
              <a:defRPr sz="1937"/>
            </a:pPr>
            <a:r>
              <a:rPr dirty="0"/>
              <a:t>robustness</a:t>
            </a:r>
          </a:p>
          <a:p>
            <a:pPr marL="399954" lvl="1" indent="-145732" defTabSz="207263">
              <a:spcBef>
                <a:spcPts val="1300"/>
              </a:spcBef>
              <a:buClr>
                <a:srgbClr val="000000"/>
              </a:buClr>
              <a:buSzPct val="125000"/>
              <a:defRPr sz="1937"/>
            </a:pPr>
            <a:r>
              <a:rPr dirty="0"/>
              <a:t>required resources</a:t>
            </a:r>
          </a:p>
          <a:p>
            <a:pPr marL="399954" lvl="1" indent="-145732" defTabSz="207263">
              <a:spcBef>
                <a:spcPts val="1300"/>
              </a:spcBef>
              <a:buClr>
                <a:srgbClr val="000000"/>
              </a:buClr>
              <a:buSzPct val="125000"/>
              <a:defRPr sz="1937"/>
            </a:pPr>
            <a:r>
              <a:rPr dirty="0"/>
              <a:t>operational and environmental factors</a:t>
            </a:r>
          </a:p>
          <a:p>
            <a:pPr marL="195929" indent="-174878" defTabSz="207263">
              <a:spcBef>
                <a:spcPts val="1300"/>
              </a:spcBef>
              <a:buClr>
                <a:srgbClr val="000000"/>
              </a:buClr>
              <a:buSzPct val="125000"/>
              <a:defRPr sz="2142"/>
            </a:pPr>
            <a:r>
              <a:rPr b="1" dirty="0"/>
              <a:t>Acceptability</a:t>
            </a:r>
          </a:p>
          <a:p>
            <a:pPr marL="399954" lvl="1" indent="-145732" defTabSz="207263">
              <a:spcBef>
                <a:spcPts val="1300"/>
              </a:spcBef>
              <a:buClr>
                <a:srgbClr val="000000"/>
              </a:buClr>
              <a:buSzPct val="125000"/>
              <a:defRPr sz="1937"/>
            </a:pPr>
            <a:r>
              <a:rPr dirty="0"/>
              <a:t>the extent to which people are willing to accept a particular biometric identifier in their daily lives</a:t>
            </a:r>
          </a:p>
          <a:p>
            <a:pPr marL="195929" indent="-174878" defTabSz="207263">
              <a:spcBef>
                <a:spcPts val="1300"/>
              </a:spcBef>
              <a:buClr>
                <a:srgbClr val="000000"/>
              </a:buClr>
              <a:buSzPct val="125000"/>
              <a:defRPr sz="2142"/>
            </a:pPr>
            <a:r>
              <a:rPr b="1" dirty="0"/>
              <a:t>Circumvention</a:t>
            </a:r>
          </a:p>
          <a:p>
            <a:pPr marL="399954" lvl="1" indent="-145732" defTabSz="207263">
              <a:spcBef>
                <a:spcPts val="1300"/>
              </a:spcBef>
              <a:buClr>
                <a:srgbClr val="000000"/>
              </a:buClr>
              <a:buSzPct val="125000"/>
              <a:defRPr sz="1937"/>
            </a:pPr>
            <a:r>
              <a:rPr dirty="0"/>
              <a:t>how easy is it to fool the system by fraudulent methods</a:t>
            </a:r>
          </a:p>
        </p:txBody>
      </p:sp>
      <p:sp>
        <p:nvSpPr>
          <p:cNvPr id="350" name="Biometric System Requirements"/>
          <p:cNvSpPr txBox="1">
            <a:spLocks noGrp="1"/>
          </p:cNvSpPr>
          <p:nvPr>
            <p:ph type="title"/>
          </p:nvPr>
        </p:nvSpPr>
        <p:spPr>
          <a:prstGeom prst="rect">
            <a:avLst/>
          </a:prstGeom>
        </p:spPr>
        <p:txBody>
          <a:bodyPr>
            <a:normAutofit/>
          </a:bodyPr>
          <a:lstStyle/>
          <a:p>
            <a:pPr>
              <a:defRPr>
                <a:effectLst>
                  <a:outerShdw blurRad="12700" dist="25400" dir="2700000" rotWithShape="0">
                    <a:srgbClr val="CBCBCB"/>
                  </a:outerShdw>
                </a:effectLst>
              </a:defRPr>
            </a:pPr>
            <a:r>
              <a:rPr dirty="0"/>
              <a:t>Biometric System</a:t>
            </a:r>
            <a:r>
              <a:rPr lang="en-US" dirty="0"/>
              <a:t> </a:t>
            </a:r>
            <a:r>
              <a:rPr dirty="0"/>
              <a:t>Requirements</a:t>
            </a:r>
          </a:p>
        </p:txBody>
      </p:sp>
    </p:spTree>
    <p:extLst>
      <p:ext uri="{BB962C8B-B14F-4D97-AF65-F5344CB8AC3E}">
        <p14:creationId xmlns:p14="http://schemas.microsoft.com/office/powerpoint/2010/main" val="3949679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24"/>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24</a:t>
            </a:r>
          </a:p>
        </p:txBody>
      </p:sp>
      <p:sp>
        <p:nvSpPr>
          <p:cNvPr id="355" name="Accuracy…"/>
          <p:cNvSpPr txBox="1">
            <a:spLocks noGrp="1"/>
          </p:cNvSpPr>
          <p:nvPr>
            <p:ph idx="1"/>
          </p:nvPr>
        </p:nvSpPr>
        <p:spPr>
          <a:prstGeom prst="rect">
            <a:avLst/>
          </a:prstGeom>
        </p:spPr>
        <p:txBody>
          <a:bodyPr>
            <a:normAutofit lnSpcReduction="10000"/>
          </a:bodyPr>
          <a:lstStyle/>
          <a:p>
            <a:pPr marL="176720" indent="-157734" defTabSz="186944">
              <a:lnSpc>
                <a:spcPct val="90000"/>
              </a:lnSpc>
              <a:spcBef>
                <a:spcPts val="1200"/>
              </a:spcBef>
              <a:buClr>
                <a:srgbClr val="000000"/>
              </a:buClr>
              <a:buSzPct val="125000"/>
              <a:defRPr sz="2530"/>
            </a:pPr>
            <a:r>
              <a:rPr b="1" dirty="0"/>
              <a:t>Speed</a:t>
            </a:r>
          </a:p>
          <a:p>
            <a:pPr marL="360743" lvl="1" indent="-131445" defTabSz="186944">
              <a:lnSpc>
                <a:spcPct val="90000"/>
              </a:lnSpc>
              <a:spcBef>
                <a:spcPts val="1200"/>
              </a:spcBef>
              <a:buClr>
                <a:srgbClr val="000000"/>
              </a:buClr>
              <a:buSzPct val="125000"/>
              <a:defRPr sz="2346"/>
            </a:pPr>
            <a:r>
              <a:rPr dirty="0"/>
              <a:t>access-control: real-time</a:t>
            </a:r>
          </a:p>
          <a:p>
            <a:pPr marL="360743" lvl="1" indent="-131445" defTabSz="186944">
              <a:lnSpc>
                <a:spcPct val="90000"/>
              </a:lnSpc>
              <a:spcBef>
                <a:spcPts val="1200"/>
              </a:spcBef>
              <a:buClr>
                <a:srgbClr val="000000"/>
              </a:buClr>
              <a:buSzPct val="125000"/>
              <a:defRPr sz="2346"/>
            </a:pPr>
            <a:r>
              <a:rPr dirty="0"/>
              <a:t>ATM: &lt; 1sec</a:t>
            </a:r>
          </a:p>
          <a:p>
            <a:pPr marL="360743" lvl="1" indent="-131445" defTabSz="186944">
              <a:lnSpc>
                <a:spcPct val="90000"/>
              </a:lnSpc>
              <a:spcBef>
                <a:spcPts val="1200"/>
              </a:spcBef>
              <a:buClr>
                <a:srgbClr val="000000"/>
              </a:buClr>
              <a:buSzPct val="125000"/>
              <a:defRPr sz="2346"/>
            </a:pPr>
            <a:r>
              <a:rPr dirty="0"/>
              <a:t>Forensic: less stringent</a:t>
            </a:r>
          </a:p>
          <a:p>
            <a:pPr marL="176720" indent="-157734" defTabSz="186944">
              <a:lnSpc>
                <a:spcPct val="90000"/>
              </a:lnSpc>
              <a:spcBef>
                <a:spcPts val="1200"/>
              </a:spcBef>
              <a:buClr>
                <a:srgbClr val="000000"/>
              </a:buClr>
              <a:buSzPct val="125000"/>
              <a:defRPr sz="2530"/>
            </a:pPr>
            <a:r>
              <a:rPr b="1" dirty="0"/>
              <a:t>Storage</a:t>
            </a:r>
          </a:p>
          <a:p>
            <a:pPr marL="360743" lvl="1" indent="-131445" defTabSz="186944">
              <a:lnSpc>
                <a:spcPct val="90000"/>
              </a:lnSpc>
              <a:spcBef>
                <a:spcPts val="1200"/>
              </a:spcBef>
              <a:buClr>
                <a:srgbClr val="000000"/>
              </a:buClr>
              <a:buSzPct val="125000"/>
              <a:defRPr sz="2346"/>
            </a:pPr>
            <a:r>
              <a:rPr dirty="0"/>
              <a:t>size of the template</a:t>
            </a:r>
          </a:p>
          <a:p>
            <a:pPr marL="360743" lvl="1" indent="-131445" defTabSz="186944">
              <a:lnSpc>
                <a:spcPct val="90000"/>
              </a:lnSpc>
              <a:spcBef>
                <a:spcPts val="1200"/>
              </a:spcBef>
              <a:buClr>
                <a:srgbClr val="000000"/>
              </a:buClr>
              <a:buSzPct val="125000"/>
              <a:defRPr sz="2346"/>
            </a:pPr>
            <a:r>
              <a:rPr dirty="0"/>
              <a:t>number of templates/individual</a:t>
            </a:r>
          </a:p>
          <a:p>
            <a:pPr marL="360743" lvl="1" indent="-131445" defTabSz="186944">
              <a:lnSpc>
                <a:spcPct val="90000"/>
              </a:lnSpc>
              <a:spcBef>
                <a:spcPts val="1200"/>
              </a:spcBef>
              <a:buClr>
                <a:srgbClr val="000000"/>
              </a:buClr>
              <a:buSzPct val="125000"/>
              <a:defRPr sz="2346"/>
            </a:pPr>
            <a:r>
              <a:rPr dirty="0"/>
              <a:t>compression</a:t>
            </a:r>
          </a:p>
          <a:p>
            <a:pPr marL="360743" lvl="1" indent="-131445" defTabSz="186944">
              <a:lnSpc>
                <a:spcPct val="90000"/>
              </a:lnSpc>
              <a:spcBef>
                <a:spcPts val="1200"/>
              </a:spcBef>
              <a:buClr>
                <a:srgbClr val="000000"/>
              </a:buClr>
              <a:buSzPct val="125000"/>
              <a:defRPr sz="2346"/>
            </a:pPr>
            <a:r>
              <a:rPr dirty="0"/>
              <a:t>network bandwidth with large templates</a:t>
            </a:r>
            <a:endParaRPr lang="en-US" dirty="0"/>
          </a:p>
          <a:p>
            <a:pPr marL="0" indent="-227902" defTabSz="186944">
              <a:lnSpc>
                <a:spcPct val="90000"/>
              </a:lnSpc>
              <a:spcBef>
                <a:spcPts val="1200"/>
              </a:spcBef>
              <a:buClr>
                <a:srgbClr val="000000"/>
              </a:buClr>
              <a:buSzPct val="125000"/>
              <a:defRPr sz="2346"/>
            </a:pPr>
            <a:r>
              <a:rPr lang="en-GB" b="1" dirty="0"/>
              <a:t>Accuracy </a:t>
            </a:r>
          </a:p>
          <a:p>
            <a:pPr marL="229298" lvl="1" indent="0" defTabSz="186944">
              <a:lnSpc>
                <a:spcPct val="90000"/>
              </a:lnSpc>
              <a:spcBef>
                <a:spcPts val="1200"/>
              </a:spcBef>
              <a:buClr>
                <a:srgbClr val="000000"/>
              </a:buClr>
              <a:buSzPct val="125000"/>
              <a:buNone/>
              <a:defRPr sz="2346"/>
            </a:pPr>
            <a:endParaRPr dirty="0"/>
          </a:p>
        </p:txBody>
      </p:sp>
      <p:sp>
        <p:nvSpPr>
          <p:cNvPr id="354" name="Performance"/>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rPr dirty="0"/>
              <a:t>Performance </a:t>
            </a:r>
          </a:p>
        </p:txBody>
      </p:sp>
    </p:spTree>
    <p:extLst>
      <p:ext uri="{BB962C8B-B14F-4D97-AF65-F5344CB8AC3E}">
        <p14:creationId xmlns:p14="http://schemas.microsoft.com/office/powerpoint/2010/main" val="545359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D0E9F6-9D12-2E40-9232-8688561A0024}"/>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233DCEA2-68EB-664B-85F3-7776F87FDC06}"/>
              </a:ext>
            </a:extLst>
          </p:cNvPr>
          <p:cNvSpPr>
            <a:spLocks noGrp="1"/>
          </p:cNvSpPr>
          <p:nvPr>
            <p:ph type="sldNum" sz="quarter" idx="12"/>
          </p:nvPr>
        </p:nvSpPr>
        <p:spPr/>
        <p:txBody>
          <a:bodyPr/>
          <a:lstStyle/>
          <a:p>
            <a:fld id="{0A297500-7527-634B-90F4-69D0994C32B4}" type="slidenum">
              <a:rPr lang="nl-NL" smtClean="0"/>
              <a:t>53</a:t>
            </a:fld>
            <a:endParaRPr lang="nl-NL"/>
          </a:p>
        </p:txBody>
      </p:sp>
      <p:sp>
        <p:nvSpPr>
          <p:cNvPr id="2" name="Content Placeholder 1">
            <a:extLst>
              <a:ext uri="{FF2B5EF4-FFF2-40B4-BE49-F238E27FC236}">
                <a16:creationId xmlns:a16="http://schemas.microsoft.com/office/drawing/2014/main" id="{21C2D6B6-7CFC-0045-BAAC-916ED613412E}"/>
              </a:ext>
            </a:extLst>
          </p:cNvPr>
          <p:cNvSpPr>
            <a:spLocks noGrp="1"/>
          </p:cNvSpPr>
          <p:nvPr>
            <p:ph idx="1"/>
          </p:nvPr>
        </p:nvSpPr>
        <p:spPr/>
        <p:txBody>
          <a:bodyPr>
            <a:normAutofit fontScale="92500" lnSpcReduction="10000"/>
          </a:bodyPr>
          <a:lstStyle/>
          <a:p>
            <a:r>
              <a:rPr lang="en-GB" b="1" dirty="0"/>
              <a:t>The science of biometric recognition is based on two fundamental premises, namely, </a:t>
            </a:r>
            <a:r>
              <a:rPr lang="en-GB" b="1" i="1" dirty="0"/>
              <a:t>uniqueness </a:t>
            </a:r>
            <a:r>
              <a:rPr lang="en-GB" b="1" dirty="0"/>
              <a:t>and </a:t>
            </a:r>
            <a:r>
              <a:rPr lang="en-GB" b="1" i="1" dirty="0"/>
              <a:t>permanence </a:t>
            </a:r>
            <a:r>
              <a:rPr lang="en-GB" dirty="0"/>
              <a:t>of the underlying biometric trait. </a:t>
            </a:r>
          </a:p>
          <a:p>
            <a:pPr lvl="1"/>
            <a:r>
              <a:rPr lang="en-GB" b="1" dirty="0"/>
              <a:t>Small inter-user similarity</a:t>
            </a:r>
            <a:r>
              <a:rPr lang="en-GB" dirty="0"/>
              <a:t>: a biometric identifier is said to be </a:t>
            </a:r>
            <a:r>
              <a:rPr lang="en-GB" b="1" dirty="0"/>
              <a:t>unique</a:t>
            </a:r>
            <a:r>
              <a:rPr lang="en-GB" dirty="0"/>
              <a:t> only if any two persons in the world can be differentiated based on the given identifier. </a:t>
            </a:r>
          </a:p>
          <a:p>
            <a:pPr lvl="1"/>
            <a:r>
              <a:rPr lang="en-GB" b="1" dirty="0"/>
              <a:t>Small intra-user variations</a:t>
            </a:r>
            <a:r>
              <a:rPr lang="en-GB" dirty="0"/>
              <a:t>: a biometric trait is </a:t>
            </a:r>
            <a:r>
              <a:rPr lang="en-GB" b="1" dirty="0"/>
              <a:t>permanent</a:t>
            </a:r>
            <a:r>
              <a:rPr lang="en-GB" dirty="0"/>
              <a:t> if it does not change over the lifetime of an individual. </a:t>
            </a:r>
          </a:p>
          <a:p>
            <a:endParaRPr lang="en-BE" dirty="0"/>
          </a:p>
        </p:txBody>
      </p:sp>
      <p:sp>
        <p:nvSpPr>
          <p:cNvPr id="5" name="Title 4">
            <a:extLst>
              <a:ext uri="{FF2B5EF4-FFF2-40B4-BE49-F238E27FC236}">
                <a16:creationId xmlns:a16="http://schemas.microsoft.com/office/drawing/2014/main" id="{BC7A3DA0-3C37-0047-B436-536405B02AC6}"/>
              </a:ext>
            </a:extLst>
          </p:cNvPr>
          <p:cNvSpPr>
            <a:spLocks noGrp="1"/>
          </p:cNvSpPr>
          <p:nvPr>
            <p:ph type="title"/>
          </p:nvPr>
        </p:nvSpPr>
        <p:spPr/>
        <p:txBody>
          <a:bodyPr/>
          <a:lstStyle/>
          <a:p>
            <a:r>
              <a:rPr lang="en-BE" dirty="0"/>
              <a:t>Accuracy: ideal situation</a:t>
            </a:r>
          </a:p>
        </p:txBody>
      </p:sp>
      <p:pic>
        <p:nvPicPr>
          <p:cNvPr id="10" name="Content Placeholder 9">
            <a:extLst>
              <a:ext uri="{FF2B5EF4-FFF2-40B4-BE49-F238E27FC236}">
                <a16:creationId xmlns:a16="http://schemas.microsoft.com/office/drawing/2014/main" id="{3569A3A4-798C-C94A-9667-7D5E30B9C7AF}"/>
              </a:ext>
            </a:extLst>
          </p:cNvPr>
          <p:cNvPicPr>
            <a:picLocks noGrp="1" noChangeAspect="1"/>
          </p:cNvPicPr>
          <p:nvPr>
            <p:ph sz="quarter" idx="13"/>
          </p:nvPr>
        </p:nvPicPr>
        <p:blipFill>
          <a:blip r:embed="rId2"/>
          <a:stretch>
            <a:fillRect/>
          </a:stretch>
        </p:blipFill>
        <p:spPr>
          <a:xfrm>
            <a:off x="6216650" y="1833000"/>
            <a:ext cx="5400675" cy="4109576"/>
          </a:xfrm>
          <a:prstGeom prst="rect">
            <a:avLst/>
          </a:prstGeom>
        </p:spPr>
      </p:pic>
    </p:spTree>
    <p:extLst>
      <p:ext uri="{BB962C8B-B14F-4D97-AF65-F5344CB8AC3E}">
        <p14:creationId xmlns:p14="http://schemas.microsoft.com/office/powerpoint/2010/main" val="661931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6E0FC29-B812-9A46-B3AF-D989F83A4EAE}"/>
              </a:ext>
            </a:extLst>
          </p:cNvPr>
          <p:cNvSpPr>
            <a:spLocks noGrp="1"/>
          </p:cNvSpPr>
          <p:nvPr>
            <p:ph idx="1"/>
          </p:nvPr>
        </p:nvSpPr>
        <p:spPr/>
        <p:txBody>
          <a:bodyPr/>
          <a:lstStyle/>
          <a:p>
            <a:r>
              <a:rPr lang="en-GB" b="1" dirty="0"/>
              <a:t>However, these two premises are seldom true in practical biometric systems. </a:t>
            </a:r>
          </a:p>
          <a:p>
            <a:pPr lvl="1"/>
            <a:r>
              <a:rPr lang="en-GB" dirty="0"/>
              <a:t>Lack of uniqueness?: phenotypical (fingerprints) vs genotypical (DNA/face) features</a:t>
            </a:r>
          </a:p>
        </p:txBody>
      </p:sp>
      <p:sp>
        <p:nvSpPr>
          <p:cNvPr id="3" name="Footer Placeholder 2">
            <a:extLst>
              <a:ext uri="{FF2B5EF4-FFF2-40B4-BE49-F238E27FC236}">
                <a16:creationId xmlns:a16="http://schemas.microsoft.com/office/drawing/2014/main" id="{EF8AB627-7523-FE44-AAB0-94227DA1A77E}"/>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1C9E937D-8513-3741-BDB9-9265048285F5}"/>
              </a:ext>
            </a:extLst>
          </p:cNvPr>
          <p:cNvSpPr>
            <a:spLocks noGrp="1"/>
          </p:cNvSpPr>
          <p:nvPr>
            <p:ph type="sldNum" sz="quarter" idx="12"/>
          </p:nvPr>
        </p:nvSpPr>
        <p:spPr/>
        <p:txBody>
          <a:bodyPr/>
          <a:lstStyle/>
          <a:p>
            <a:fld id="{0A297500-7527-634B-90F4-69D0994C32B4}" type="slidenum">
              <a:rPr lang="nl-NL" smtClean="0"/>
              <a:t>54</a:t>
            </a:fld>
            <a:endParaRPr lang="nl-NL"/>
          </a:p>
        </p:txBody>
      </p:sp>
      <p:sp>
        <p:nvSpPr>
          <p:cNvPr id="5" name="Title 4">
            <a:extLst>
              <a:ext uri="{FF2B5EF4-FFF2-40B4-BE49-F238E27FC236}">
                <a16:creationId xmlns:a16="http://schemas.microsoft.com/office/drawing/2014/main" id="{4E697499-D0FB-E540-8344-04C1043E4E0C}"/>
              </a:ext>
            </a:extLst>
          </p:cNvPr>
          <p:cNvSpPr>
            <a:spLocks noGrp="1"/>
          </p:cNvSpPr>
          <p:nvPr>
            <p:ph type="title"/>
          </p:nvPr>
        </p:nvSpPr>
        <p:spPr/>
        <p:txBody>
          <a:bodyPr/>
          <a:lstStyle/>
          <a:p>
            <a:r>
              <a:rPr lang="en-BE" dirty="0"/>
              <a:t>Accuracy: real situation</a:t>
            </a:r>
          </a:p>
        </p:txBody>
      </p:sp>
      <p:pic>
        <p:nvPicPr>
          <p:cNvPr id="8" name="Picture 7">
            <a:extLst>
              <a:ext uri="{FF2B5EF4-FFF2-40B4-BE49-F238E27FC236}">
                <a16:creationId xmlns:a16="http://schemas.microsoft.com/office/drawing/2014/main" id="{F9C0B50A-C6B0-0C4B-9015-B8710EE7C677}"/>
              </a:ext>
            </a:extLst>
          </p:cNvPr>
          <p:cNvPicPr>
            <a:picLocks noChangeAspect="1"/>
          </p:cNvPicPr>
          <p:nvPr/>
        </p:nvPicPr>
        <p:blipFill>
          <a:blip r:embed="rId2"/>
          <a:stretch>
            <a:fillRect/>
          </a:stretch>
        </p:blipFill>
        <p:spPr>
          <a:xfrm>
            <a:off x="1775636" y="3429000"/>
            <a:ext cx="3434061" cy="2429540"/>
          </a:xfrm>
          <a:prstGeom prst="rect">
            <a:avLst/>
          </a:prstGeom>
        </p:spPr>
      </p:pic>
      <p:pic>
        <p:nvPicPr>
          <p:cNvPr id="9" name="Picture 8">
            <a:extLst>
              <a:ext uri="{FF2B5EF4-FFF2-40B4-BE49-F238E27FC236}">
                <a16:creationId xmlns:a16="http://schemas.microsoft.com/office/drawing/2014/main" id="{B398CDCC-8DF7-F941-A082-D404F754EBE8}"/>
              </a:ext>
            </a:extLst>
          </p:cNvPr>
          <p:cNvPicPr>
            <a:picLocks noChangeAspect="1"/>
          </p:cNvPicPr>
          <p:nvPr/>
        </p:nvPicPr>
        <p:blipFill>
          <a:blip r:embed="rId3"/>
          <a:stretch>
            <a:fillRect/>
          </a:stretch>
        </p:blipFill>
        <p:spPr>
          <a:xfrm>
            <a:off x="6228835" y="3474208"/>
            <a:ext cx="4251693" cy="2429539"/>
          </a:xfrm>
          <a:prstGeom prst="rect">
            <a:avLst/>
          </a:prstGeom>
        </p:spPr>
      </p:pic>
    </p:spTree>
    <p:extLst>
      <p:ext uri="{BB962C8B-B14F-4D97-AF65-F5344CB8AC3E}">
        <p14:creationId xmlns:p14="http://schemas.microsoft.com/office/powerpoint/2010/main" val="1750631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EAB58F-80C7-7445-A9C0-CDD603A0C47E}"/>
              </a:ext>
            </a:extLst>
          </p:cNvPr>
          <p:cNvSpPr>
            <a:spLocks noGrp="1"/>
          </p:cNvSpPr>
          <p:nvPr>
            <p:ph idx="1"/>
          </p:nvPr>
        </p:nvSpPr>
        <p:spPr/>
        <p:txBody>
          <a:bodyPr/>
          <a:lstStyle/>
          <a:p>
            <a:r>
              <a:rPr lang="en-GB" b="1" dirty="0"/>
              <a:t>However, these two premises are seldom true in practical biometric systems. </a:t>
            </a:r>
          </a:p>
          <a:p>
            <a:pPr lvl="1"/>
            <a:r>
              <a:rPr lang="en-GB" dirty="0"/>
              <a:t>Permanence?: natural (ageing) changes and measurement variability</a:t>
            </a:r>
          </a:p>
          <a:p>
            <a:endParaRPr lang="en-BE" dirty="0"/>
          </a:p>
        </p:txBody>
      </p:sp>
      <p:sp>
        <p:nvSpPr>
          <p:cNvPr id="3" name="Footer Placeholder 2">
            <a:extLst>
              <a:ext uri="{FF2B5EF4-FFF2-40B4-BE49-F238E27FC236}">
                <a16:creationId xmlns:a16="http://schemas.microsoft.com/office/drawing/2014/main" id="{0E31E056-3A4D-274E-9465-A370A39AE47D}"/>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9038E50C-6B6B-9343-85B3-73CFBF822E14}"/>
              </a:ext>
            </a:extLst>
          </p:cNvPr>
          <p:cNvSpPr>
            <a:spLocks noGrp="1"/>
          </p:cNvSpPr>
          <p:nvPr>
            <p:ph type="sldNum" sz="quarter" idx="12"/>
          </p:nvPr>
        </p:nvSpPr>
        <p:spPr/>
        <p:txBody>
          <a:bodyPr/>
          <a:lstStyle/>
          <a:p>
            <a:fld id="{0A297500-7527-634B-90F4-69D0994C32B4}" type="slidenum">
              <a:rPr lang="nl-NL" smtClean="0"/>
              <a:t>55</a:t>
            </a:fld>
            <a:endParaRPr lang="nl-NL"/>
          </a:p>
        </p:txBody>
      </p:sp>
      <p:sp>
        <p:nvSpPr>
          <p:cNvPr id="5" name="Title 4">
            <a:extLst>
              <a:ext uri="{FF2B5EF4-FFF2-40B4-BE49-F238E27FC236}">
                <a16:creationId xmlns:a16="http://schemas.microsoft.com/office/drawing/2014/main" id="{1349DD10-37F6-724C-A2E1-40FF7916BC32}"/>
              </a:ext>
            </a:extLst>
          </p:cNvPr>
          <p:cNvSpPr>
            <a:spLocks noGrp="1"/>
          </p:cNvSpPr>
          <p:nvPr>
            <p:ph type="title"/>
          </p:nvPr>
        </p:nvSpPr>
        <p:spPr/>
        <p:txBody>
          <a:bodyPr/>
          <a:lstStyle/>
          <a:p>
            <a:r>
              <a:rPr lang="en-BE" dirty="0"/>
              <a:t>Accuracy: real situation</a:t>
            </a:r>
          </a:p>
        </p:txBody>
      </p:sp>
      <p:pic>
        <p:nvPicPr>
          <p:cNvPr id="7" name="Picture 6">
            <a:extLst>
              <a:ext uri="{FF2B5EF4-FFF2-40B4-BE49-F238E27FC236}">
                <a16:creationId xmlns:a16="http://schemas.microsoft.com/office/drawing/2014/main" id="{D7A053A1-CE5D-5C46-BDFF-111C7CF2C6BC}"/>
              </a:ext>
            </a:extLst>
          </p:cNvPr>
          <p:cNvPicPr>
            <a:picLocks noChangeAspect="1"/>
          </p:cNvPicPr>
          <p:nvPr/>
        </p:nvPicPr>
        <p:blipFill>
          <a:blip r:embed="rId2"/>
          <a:stretch>
            <a:fillRect/>
          </a:stretch>
        </p:blipFill>
        <p:spPr>
          <a:xfrm>
            <a:off x="5392922" y="3212361"/>
            <a:ext cx="6072078" cy="2602319"/>
          </a:xfrm>
          <a:prstGeom prst="rect">
            <a:avLst/>
          </a:prstGeom>
        </p:spPr>
      </p:pic>
      <p:pic>
        <p:nvPicPr>
          <p:cNvPr id="8" name="Picture 7">
            <a:extLst>
              <a:ext uri="{FF2B5EF4-FFF2-40B4-BE49-F238E27FC236}">
                <a16:creationId xmlns:a16="http://schemas.microsoft.com/office/drawing/2014/main" id="{7EF1661C-D491-BD4D-BC89-A53FDE7181DC}"/>
              </a:ext>
            </a:extLst>
          </p:cNvPr>
          <p:cNvPicPr>
            <a:picLocks noChangeAspect="1"/>
          </p:cNvPicPr>
          <p:nvPr/>
        </p:nvPicPr>
        <p:blipFill>
          <a:blip r:embed="rId3"/>
          <a:stretch>
            <a:fillRect/>
          </a:stretch>
        </p:blipFill>
        <p:spPr>
          <a:xfrm>
            <a:off x="574800" y="3212361"/>
            <a:ext cx="4378294" cy="2507955"/>
          </a:xfrm>
          <a:prstGeom prst="rect">
            <a:avLst/>
          </a:prstGeom>
        </p:spPr>
      </p:pic>
    </p:spTree>
    <p:extLst>
      <p:ext uri="{BB962C8B-B14F-4D97-AF65-F5344CB8AC3E}">
        <p14:creationId xmlns:p14="http://schemas.microsoft.com/office/powerpoint/2010/main" val="1207296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25"/>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25</a:t>
            </a:r>
          </a:p>
        </p:txBody>
      </p:sp>
      <p:sp>
        <p:nvSpPr>
          <p:cNvPr id="359" name="Biometric systems will (unfortunately) make recognition errors…"/>
          <p:cNvSpPr txBox="1">
            <a:spLocks noGrp="1"/>
          </p:cNvSpPr>
          <p:nvPr>
            <p:ph idx="1"/>
          </p:nvPr>
        </p:nvSpPr>
        <p:spPr>
          <a:prstGeom prst="rect">
            <a:avLst/>
          </a:prstGeom>
        </p:spPr>
        <p:txBody>
          <a:bodyPr>
            <a:normAutofit fontScale="92500" lnSpcReduction="10000"/>
          </a:bodyPr>
          <a:lstStyle/>
          <a:p>
            <a:pPr marL="318865" indent="-284606" defTabSz="337311">
              <a:spcBef>
                <a:spcPts val="2200"/>
              </a:spcBef>
              <a:buClr>
                <a:srgbClr val="000000"/>
              </a:buClr>
              <a:buNone/>
              <a:defRPr sz="2324">
                <a:solidFill>
                  <a:srgbClr val="FF2600"/>
                </a:solidFill>
                <a:effectLst>
                  <a:outerShdw blurRad="10541" dist="21082" dir="2700000" rotWithShape="0">
                    <a:srgbClr val="CBCBCB"/>
                  </a:outerShdw>
                </a:effectLst>
                <a:uFill>
                  <a:solidFill>
                    <a:srgbClr val="FF2600"/>
                  </a:solidFill>
                </a:uFill>
              </a:defRPr>
            </a:pPr>
            <a:r>
              <a:rPr dirty="0"/>
              <a:t>Biometric systems</a:t>
            </a:r>
            <a:r>
              <a:rPr lang="en-US" dirty="0"/>
              <a:t>, being statistical classifiers,</a:t>
            </a:r>
            <a:r>
              <a:rPr dirty="0"/>
              <a:t> will (unfortunately) make recognition </a:t>
            </a:r>
            <a:r>
              <a:rPr b="1" dirty="0"/>
              <a:t>errors</a:t>
            </a:r>
            <a:r>
              <a:rPr lang="en-US" b="1" dirty="0"/>
              <a:t>!</a:t>
            </a:r>
            <a:endParaRPr b="1" dirty="0"/>
          </a:p>
          <a:p>
            <a:pPr marL="318865" indent="-284606" defTabSz="337311">
              <a:spcBef>
                <a:spcPts val="2200"/>
              </a:spcBef>
              <a:buClr>
                <a:srgbClr val="000000"/>
              </a:buClr>
              <a:buNone/>
              <a:defRPr sz="1992"/>
            </a:pPr>
            <a:r>
              <a:rPr lang="en-GB" sz="2324" b="1" dirty="0"/>
              <a:t>False positive (type I error = 1 - specificity): </a:t>
            </a:r>
            <a:r>
              <a:rPr lang="en-GB" dirty="0"/>
              <a:t>accepts (zero-effort) impostors</a:t>
            </a:r>
          </a:p>
          <a:p>
            <a:pPr marL="756634" lvl="1" indent="-342900" defTabSz="337311">
              <a:spcBef>
                <a:spcPts val="2200"/>
              </a:spcBef>
              <a:buClr>
                <a:srgbClr val="000000"/>
              </a:buClr>
              <a:buSzPct val="100000"/>
              <a:defRPr sz="1992"/>
            </a:pPr>
            <a:r>
              <a:rPr lang="en-GB" b="1" dirty="0"/>
              <a:t>False Match Rate (FMR) </a:t>
            </a:r>
            <a:r>
              <a:rPr lang="en-GB" dirty="0"/>
              <a:t>= p(FP) = the proportion of zero-effort impostor attempt samples falsely declared to match the compared nonself template </a:t>
            </a:r>
          </a:p>
          <a:p>
            <a:pPr marL="756634" lvl="1" indent="-342900" defTabSz="337311">
              <a:spcBef>
                <a:spcPts val="2200"/>
              </a:spcBef>
              <a:buClr>
                <a:srgbClr val="000000"/>
              </a:buClr>
              <a:buSzPct val="100000"/>
              <a:defRPr sz="1992"/>
            </a:pPr>
            <a:r>
              <a:rPr lang="en-GB" dirty="0"/>
              <a:t>Measure of distinctiveness (large variation over population)</a:t>
            </a:r>
          </a:p>
          <a:p>
            <a:pPr marL="318865" indent="-284606" defTabSz="337311">
              <a:spcBef>
                <a:spcPts val="2200"/>
              </a:spcBef>
              <a:buClr>
                <a:srgbClr val="000000"/>
              </a:buClr>
              <a:buNone/>
              <a:defRPr sz="1992"/>
            </a:pPr>
            <a:r>
              <a:rPr sz="2324" b="1" dirty="0"/>
              <a:t>False negative</a:t>
            </a:r>
            <a:r>
              <a:rPr lang="en-US" sz="2324" b="1" dirty="0"/>
              <a:t> (type II error = 1 -sensitivity)</a:t>
            </a:r>
            <a:r>
              <a:rPr sz="2324" b="1" dirty="0"/>
              <a:t>: </a:t>
            </a:r>
            <a:r>
              <a:rPr dirty="0"/>
              <a:t>does not recognize genuine identities</a:t>
            </a:r>
            <a:endParaRPr lang="en-US" dirty="0"/>
          </a:p>
          <a:p>
            <a:pPr marL="756634" lvl="1" indent="-342900" defTabSz="337311">
              <a:spcBef>
                <a:spcPts val="2200"/>
              </a:spcBef>
              <a:buClr>
                <a:srgbClr val="000000"/>
              </a:buClr>
              <a:buSzPct val="100000"/>
              <a:defRPr sz="1992"/>
            </a:pPr>
            <a:r>
              <a:rPr lang="en-US" b="1" dirty="0"/>
              <a:t>False Non-Match Rate (FNMR) </a:t>
            </a:r>
            <a:r>
              <a:rPr dirty="0"/>
              <a:t>= </a:t>
            </a:r>
            <a:r>
              <a:rPr lang="en-US" dirty="0"/>
              <a:t>p(</a:t>
            </a:r>
            <a:r>
              <a:rPr dirty="0"/>
              <a:t>FN</a:t>
            </a:r>
            <a:r>
              <a:rPr lang="en-US" dirty="0"/>
              <a:t>) = </a:t>
            </a:r>
            <a:r>
              <a:rPr lang="en-GB" sz="1992" dirty="0"/>
              <a:t>the proportion of genuine attempt samples falsely declared not to match the template of the same </a:t>
            </a:r>
            <a:r>
              <a:rPr lang="en-GB" dirty="0"/>
              <a:t>characteristic from the same user submitting the sample.</a:t>
            </a:r>
            <a:endParaRPr lang="en-US" dirty="0"/>
          </a:p>
          <a:p>
            <a:pPr marL="756634" lvl="1" indent="-342900" defTabSz="337311">
              <a:spcBef>
                <a:spcPts val="2200"/>
              </a:spcBef>
              <a:buClr>
                <a:srgbClr val="000000"/>
              </a:buClr>
              <a:buSzPct val="100000"/>
              <a:defRPr sz="1992"/>
            </a:pPr>
            <a:r>
              <a:rPr lang="en-US" dirty="0"/>
              <a:t>Measure of robustness (biometric unchanging over time/collections)</a:t>
            </a:r>
            <a:endParaRPr dirty="0"/>
          </a:p>
        </p:txBody>
      </p:sp>
      <p:sp>
        <p:nvSpPr>
          <p:cNvPr id="358" name="Accuracy"/>
          <p:cNvSpPr txBox="1">
            <a:spLocks noGrp="1"/>
          </p:cNvSpPr>
          <p:nvPr>
            <p:ph type="title"/>
          </p:nvPr>
        </p:nvSpPr>
        <p:spPr>
          <a:prstGeom prst="rect">
            <a:avLst/>
          </a:prstGeom>
        </p:spPr>
        <p:txBody>
          <a:bodyPr vert="horz" lIns="0" tIns="0" rIns="0" bIns="0" rtlCol="0" anchor="ctr" anchorCtr="0">
            <a:normAutofit/>
          </a:bodyPr>
          <a:lstStyle>
            <a:lvl1pPr>
              <a:defRPr sz="4500">
                <a:effectLst>
                  <a:outerShdw blurRad="12700" dist="25400" dir="2700000" rotWithShape="0">
                    <a:srgbClr val="CBCBCB"/>
                  </a:outerShdw>
                </a:effectLst>
              </a:defRPr>
            </a:lvl1pPr>
          </a:lstStyle>
          <a:p>
            <a:r>
              <a:rPr lang="en-US" sz="4000" dirty="0"/>
              <a:t>Performance measures</a:t>
            </a:r>
            <a:endParaRPr sz="4000" dirty="0"/>
          </a:p>
        </p:txBody>
      </p:sp>
    </p:spTree>
    <p:extLst>
      <p:ext uri="{BB962C8B-B14F-4D97-AF65-F5344CB8AC3E}">
        <p14:creationId xmlns:p14="http://schemas.microsoft.com/office/powerpoint/2010/main" val="2149926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DD5C745-779C-4C4B-8966-32C0744C56B4}"/>
              </a:ext>
            </a:extLst>
          </p:cNvPr>
          <p:cNvPicPr>
            <a:picLocks noGrp="1" noChangeAspect="1"/>
          </p:cNvPicPr>
          <p:nvPr>
            <p:ph idx="1"/>
          </p:nvPr>
        </p:nvPicPr>
        <p:blipFill>
          <a:blip r:embed="rId2"/>
          <a:stretch>
            <a:fillRect/>
          </a:stretch>
        </p:blipFill>
        <p:spPr>
          <a:xfrm>
            <a:off x="1977371" y="1655763"/>
            <a:ext cx="8238845" cy="4464050"/>
          </a:xfrm>
        </p:spPr>
      </p:pic>
      <p:sp>
        <p:nvSpPr>
          <p:cNvPr id="3" name="Footer Placeholder 2">
            <a:extLst>
              <a:ext uri="{FF2B5EF4-FFF2-40B4-BE49-F238E27FC236}">
                <a16:creationId xmlns:a16="http://schemas.microsoft.com/office/drawing/2014/main" id="{3AD5BF56-184E-2545-8857-C6E608A79A9A}"/>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18F7D6B-70CC-CB44-AF31-F527BC55C161}"/>
              </a:ext>
            </a:extLst>
          </p:cNvPr>
          <p:cNvSpPr>
            <a:spLocks noGrp="1"/>
          </p:cNvSpPr>
          <p:nvPr>
            <p:ph type="sldNum" sz="quarter" idx="12"/>
          </p:nvPr>
        </p:nvSpPr>
        <p:spPr/>
        <p:txBody>
          <a:bodyPr/>
          <a:lstStyle/>
          <a:p>
            <a:fld id="{0A297500-7527-634B-90F4-69D0994C32B4}" type="slidenum">
              <a:rPr lang="nl-NL" smtClean="0"/>
              <a:t>57</a:t>
            </a:fld>
            <a:endParaRPr lang="nl-NL"/>
          </a:p>
        </p:txBody>
      </p:sp>
      <p:sp>
        <p:nvSpPr>
          <p:cNvPr id="5" name="Title 4">
            <a:extLst>
              <a:ext uri="{FF2B5EF4-FFF2-40B4-BE49-F238E27FC236}">
                <a16:creationId xmlns:a16="http://schemas.microsoft.com/office/drawing/2014/main" id="{7CD6A0A7-60D3-5445-8E6C-D7D2B4D6193A}"/>
              </a:ext>
            </a:extLst>
          </p:cNvPr>
          <p:cNvSpPr>
            <a:spLocks noGrp="1"/>
          </p:cNvSpPr>
          <p:nvPr>
            <p:ph type="title"/>
          </p:nvPr>
        </p:nvSpPr>
        <p:spPr/>
        <p:txBody>
          <a:bodyPr>
            <a:normAutofit/>
          </a:bodyPr>
          <a:lstStyle/>
          <a:p>
            <a:r>
              <a:rPr lang="en-GB" sz="3200" dirty="0" err="1"/>
              <a:t>Interludium</a:t>
            </a:r>
            <a:r>
              <a:rPr lang="en-GB" sz="3200" dirty="0"/>
              <a:t>: f</a:t>
            </a:r>
            <a:r>
              <a:rPr lang="en-BE" sz="3200" dirty="0"/>
              <a:t>rom confusion matrix to confusing metrics</a:t>
            </a:r>
          </a:p>
        </p:txBody>
      </p:sp>
    </p:spTree>
    <p:extLst>
      <p:ext uri="{BB962C8B-B14F-4D97-AF65-F5344CB8AC3E}">
        <p14:creationId xmlns:p14="http://schemas.microsoft.com/office/powerpoint/2010/main" val="2924929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479DA6-35B7-9642-876B-ECFEA99B5DF2}"/>
              </a:ext>
            </a:extLst>
          </p:cNvPr>
          <p:cNvSpPr>
            <a:spLocks noGrp="1"/>
          </p:cNvSpPr>
          <p:nvPr>
            <p:ph idx="1"/>
          </p:nvPr>
        </p:nvSpPr>
        <p:spPr/>
        <p:txBody>
          <a:bodyPr/>
          <a:lstStyle/>
          <a:p>
            <a:pPr marL="0" indent="-43466" defTabSz="337311">
              <a:spcBef>
                <a:spcPts val="2200"/>
              </a:spcBef>
              <a:buClr>
                <a:srgbClr val="000000"/>
              </a:buClr>
              <a:buSzPct val="100000"/>
              <a:buNone/>
              <a:defRPr sz="1992"/>
            </a:pPr>
            <a:r>
              <a:rPr lang="en-GB" b="1" dirty="0"/>
              <a:t>False Reject Rate (FRR) = False Non-Match Rate (FNMR)</a:t>
            </a:r>
          </a:p>
          <a:p>
            <a:pPr marL="0" indent="-43466" defTabSz="337311">
              <a:spcBef>
                <a:spcPts val="2200"/>
              </a:spcBef>
              <a:buClr>
                <a:srgbClr val="000000"/>
              </a:buClr>
              <a:buSzPct val="100000"/>
              <a:buNone/>
              <a:defRPr sz="1992"/>
            </a:pPr>
            <a:r>
              <a:rPr lang="en-GB" b="1" dirty="0"/>
              <a:t>False Acceptance Rate (FAR) = False Match Rate (FMR)</a:t>
            </a:r>
          </a:p>
          <a:p>
            <a:pPr marL="0" indent="-43466" defTabSz="337311">
              <a:spcBef>
                <a:spcPts val="2200"/>
              </a:spcBef>
              <a:buClr>
                <a:srgbClr val="000000"/>
              </a:buClr>
              <a:buSzPct val="100000"/>
              <a:buNone/>
              <a:defRPr sz="1992"/>
            </a:pPr>
            <a:r>
              <a:rPr lang="en-GB" dirty="0"/>
              <a:t>A match score is termed as a </a:t>
            </a:r>
            <a:r>
              <a:rPr lang="en-GB" i="1" dirty="0"/>
              <a:t>genuine </a:t>
            </a:r>
            <a:r>
              <a:rPr lang="en-GB" dirty="0"/>
              <a:t>or </a:t>
            </a:r>
            <a:r>
              <a:rPr lang="en-GB" i="1" dirty="0"/>
              <a:t>authentic </a:t>
            </a:r>
            <a:r>
              <a:rPr lang="en-GB" dirty="0"/>
              <a:t>score if it indicates the similarity between two mate samples. An </a:t>
            </a:r>
            <a:r>
              <a:rPr lang="en-GB" i="1" dirty="0"/>
              <a:t>impostor </a:t>
            </a:r>
            <a:r>
              <a:rPr lang="en-GB" dirty="0"/>
              <a:t>score measures the similarity between two non-mate samples. As discussed before, a verification system makes a decision by comparing the match score </a:t>
            </a:r>
            <a:r>
              <a:rPr lang="en-GB" i="1" dirty="0"/>
              <a:t>s </a:t>
            </a:r>
            <a:r>
              <a:rPr lang="en-GB" dirty="0"/>
              <a:t>to a threshold </a:t>
            </a:r>
            <a:r>
              <a:rPr lang="el-GR" dirty="0"/>
              <a:t>η. </a:t>
            </a:r>
          </a:p>
          <a:p>
            <a:pPr marL="0" indent="-43466" defTabSz="337311">
              <a:spcBef>
                <a:spcPts val="2200"/>
              </a:spcBef>
              <a:buClr>
                <a:srgbClr val="000000"/>
              </a:buClr>
              <a:buSzPct val="100000"/>
              <a:buNone/>
              <a:defRPr sz="1992"/>
            </a:pPr>
            <a:endParaRPr lang="el-GR" dirty="0"/>
          </a:p>
          <a:p>
            <a:pPr marL="0" indent="-43466" defTabSz="337311">
              <a:spcBef>
                <a:spcPts val="2200"/>
              </a:spcBef>
              <a:buClr>
                <a:srgbClr val="000000"/>
              </a:buClr>
              <a:buSzPct val="100000"/>
              <a:buNone/>
              <a:defRPr sz="1992"/>
            </a:pPr>
            <a:r>
              <a:rPr lang="en-GB" dirty="0"/>
              <a:t>Given a set of genuine and impostor match scores, FRR can be defined as the proportion of genuine scores that are less than the threshold </a:t>
            </a:r>
            <a:r>
              <a:rPr lang="el-GR" dirty="0"/>
              <a:t>η </a:t>
            </a:r>
            <a:r>
              <a:rPr lang="en-GB" dirty="0"/>
              <a:t>and FAR can be defined as the fraction of impostor scores that are greater than or equal to </a:t>
            </a:r>
            <a:r>
              <a:rPr lang="el-GR" dirty="0"/>
              <a:t>η. </a:t>
            </a:r>
          </a:p>
          <a:p>
            <a:pPr marL="0" indent="-43466" defTabSz="337311">
              <a:spcBef>
                <a:spcPts val="2200"/>
              </a:spcBef>
              <a:buClr>
                <a:srgbClr val="000000"/>
              </a:buClr>
              <a:buSzPct val="100000"/>
              <a:buNone/>
              <a:defRPr sz="1992"/>
            </a:pPr>
            <a:endParaRPr lang="el-GR" dirty="0"/>
          </a:p>
          <a:p>
            <a:pPr marL="0" indent="-43466" defTabSz="337311">
              <a:spcBef>
                <a:spcPts val="2200"/>
              </a:spcBef>
              <a:buClr>
                <a:srgbClr val="000000"/>
              </a:buClr>
              <a:buSzPct val="100000"/>
              <a:buNone/>
              <a:defRPr sz="1992"/>
            </a:pPr>
            <a:endParaRPr lang="el-GR" dirty="0"/>
          </a:p>
          <a:p>
            <a:endParaRPr lang="en-BE" dirty="0"/>
          </a:p>
        </p:txBody>
      </p:sp>
      <p:sp>
        <p:nvSpPr>
          <p:cNvPr id="3" name="Footer Placeholder 2">
            <a:extLst>
              <a:ext uri="{FF2B5EF4-FFF2-40B4-BE49-F238E27FC236}">
                <a16:creationId xmlns:a16="http://schemas.microsoft.com/office/drawing/2014/main" id="{9A036288-9CED-BD47-94B5-ADE551C46FC4}"/>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5162551A-6C7A-E841-9597-CABCB2FBABA1}"/>
              </a:ext>
            </a:extLst>
          </p:cNvPr>
          <p:cNvSpPr>
            <a:spLocks noGrp="1"/>
          </p:cNvSpPr>
          <p:nvPr>
            <p:ph type="sldNum" sz="quarter" idx="12"/>
          </p:nvPr>
        </p:nvSpPr>
        <p:spPr/>
        <p:txBody>
          <a:bodyPr/>
          <a:lstStyle/>
          <a:p>
            <a:fld id="{0A297500-7527-634B-90F4-69D0994C32B4}" type="slidenum">
              <a:rPr lang="nl-NL" smtClean="0"/>
              <a:t>58</a:t>
            </a:fld>
            <a:endParaRPr lang="nl-NL"/>
          </a:p>
        </p:txBody>
      </p:sp>
      <p:sp>
        <p:nvSpPr>
          <p:cNvPr id="5" name="Title 4">
            <a:extLst>
              <a:ext uri="{FF2B5EF4-FFF2-40B4-BE49-F238E27FC236}">
                <a16:creationId xmlns:a16="http://schemas.microsoft.com/office/drawing/2014/main" id="{11CD77FD-E5CD-D243-B8D0-E8F4382D02EA}"/>
              </a:ext>
            </a:extLst>
          </p:cNvPr>
          <p:cNvSpPr>
            <a:spLocks noGrp="1"/>
          </p:cNvSpPr>
          <p:nvPr>
            <p:ph type="title"/>
          </p:nvPr>
        </p:nvSpPr>
        <p:spPr/>
        <p:txBody>
          <a:bodyPr/>
          <a:lstStyle/>
          <a:p>
            <a:r>
              <a:rPr lang="en-BE" b="1" dirty="0"/>
              <a:t>Verification</a:t>
            </a:r>
            <a:r>
              <a:rPr lang="en-BE" dirty="0"/>
              <a:t> system error rates</a:t>
            </a:r>
          </a:p>
        </p:txBody>
      </p:sp>
      <p:pic>
        <p:nvPicPr>
          <p:cNvPr id="6" name="Picture 5">
            <a:extLst>
              <a:ext uri="{FF2B5EF4-FFF2-40B4-BE49-F238E27FC236}">
                <a16:creationId xmlns:a16="http://schemas.microsoft.com/office/drawing/2014/main" id="{D6E1E9AC-D071-7C4F-8056-ECF03BDBD602}"/>
              </a:ext>
            </a:extLst>
          </p:cNvPr>
          <p:cNvPicPr>
            <a:picLocks noChangeAspect="1"/>
          </p:cNvPicPr>
          <p:nvPr/>
        </p:nvPicPr>
        <p:blipFill>
          <a:blip r:embed="rId2"/>
          <a:stretch>
            <a:fillRect/>
          </a:stretch>
        </p:blipFill>
        <p:spPr>
          <a:xfrm>
            <a:off x="4169144" y="3948544"/>
            <a:ext cx="3301892" cy="825473"/>
          </a:xfrm>
          <a:prstGeom prst="rect">
            <a:avLst/>
          </a:prstGeom>
        </p:spPr>
      </p:pic>
    </p:spTree>
    <p:extLst>
      <p:ext uri="{BB962C8B-B14F-4D97-AF65-F5344CB8AC3E}">
        <p14:creationId xmlns:p14="http://schemas.microsoft.com/office/powerpoint/2010/main" val="2112182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9C03AB-AF24-2C43-B2B9-783D9F6E01E7}"/>
              </a:ext>
            </a:extLst>
          </p:cNvPr>
          <p:cNvPicPr>
            <a:picLocks noChangeAspect="1"/>
          </p:cNvPicPr>
          <p:nvPr/>
        </p:nvPicPr>
        <p:blipFill rotWithShape="1">
          <a:blip r:embed="rId2"/>
          <a:srcRect l="50984" b="12012"/>
          <a:stretch/>
        </p:blipFill>
        <p:spPr>
          <a:xfrm>
            <a:off x="7660864" y="4132799"/>
            <a:ext cx="2509595" cy="2077201"/>
          </a:xfrm>
          <a:prstGeom prst="rect">
            <a:avLst/>
          </a:prstGeom>
        </p:spPr>
      </p:pic>
      <p:sp>
        <p:nvSpPr>
          <p:cNvPr id="3" name="Footer Placeholder 2">
            <a:extLst>
              <a:ext uri="{FF2B5EF4-FFF2-40B4-BE49-F238E27FC236}">
                <a16:creationId xmlns:a16="http://schemas.microsoft.com/office/drawing/2014/main" id="{15AF088A-B2DD-CB47-B379-53B205DED082}"/>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C17F7C9C-026C-1D46-B788-D77001F2A572}"/>
              </a:ext>
            </a:extLst>
          </p:cNvPr>
          <p:cNvSpPr>
            <a:spLocks noGrp="1"/>
          </p:cNvSpPr>
          <p:nvPr>
            <p:ph type="sldNum" sz="quarter" idx="12"/>
          </p:nvPr>
        </p:nvSpPr>
        <p:spPr/>
        <p:txBody>
          <a:bodyPr/>
          <a:lstStyle/>
          <a:p>
            <a:fld id="{0A297500-7527-634B-90F4-69D0994C32B4}" type="slidenum">
              <a:rPr lang="nl-NL" smtClean="0"/>
              <a:t>59</a:t>
            </a:fld>
            <a:endParaRPr lang="nl-NL"/>
          </a:p>
        </p:txBody>
      </p:sp>
      <p:sp>
        <p:nvSpPr>
          <p:cNvPr id="2" name="Content Placeholder 1">
            <a:extLst>
              <a:ext uri="{FF2B5EF4-FFF2-40B4-BE49-F238E27FC236}">
                <a16:creationId xmlns:a16="http://schemas.microsoft.com/office/drawing/2014/main" id="{A414A575-DCDE-CB4F-96D1-0D56BD097D0A}"/>
              </a:ext>
            </a:extLst>
          </p:cNvPr>
          <p:cNvSpPr>
            <a:spLocks noGrp="1"/>
          </p:cNvSpPr>
          <p:nvPr>
            <p:ph idx="1"/>
          </p:nvPr>
        </p:nvSpPr>
        <p:spPr/>
        <p:txBody>
          <a:bodyPr>
            <a:normAutofit/>
          </a:bodyPr>
          <a:lstStyle/>
          <a:p>
            <a:pPr marL="0" indent="0">
              <a:buNone/>
            </a:pPr>
            <a:r>
              <a:rPr lang="en-BE" b="1" dirty="0"/>
              <a:t>Given</a:t>
            </a:r>
            <a:r>
              <a:rPr lang="en-BE" dirty="0"/>
              <a:t> a </a:t>
            </a:r>
            <a:r>
              <a:rPr lang="en-GB" dirty="0"/>
              <a:t>f</a:t>
            </a:r>
            <a:r>
              <a:rPr lang="en-BE" dirty="0"/>
              <a:t>ixed corpus of samples (N users, each with t (&lt;&lt;N) samples of a certain biometric identifier) collected under controlled conditions</a:t>
            </a:r>
          </a:p>
          <a:p>
            <a:pPr lvl="1"/>
            <a:r>
              <a:rPr lang="en-GB" sz="2000" dirty="0"/>
              <a:t>Generate a </a:t>
            </a:r>
            <a:r>
              <a:rPr lang="en-GB" sz="2000" b="1" dirty="0"/>
              <a:t>genuine</a:t>
            </a:r>
            <a:r>
              <a:rPr lang="en-GB" sz="2000" dirty="0"/>
              <a:t> match score by comparing pairs of samples from the same user using the matcher </a:t>
            </a:r>
          </a:p>
          <a:p>
            <a:pPr lvl="1"/>
            <a:r>
              <a:rPr lang="en-GB" sz="2000" dirty="0"/>
              <a:t>Generate an </a:t>
            </a:r>
            <a:r>
              <a:rPr lang="en-GB" sz="2000" b="1" dirty="0"/>
              <a:t>impostor</a:t>
            </a:r>
            <a:r>
              <a:rPr lang="en-GB" sz="2000" dirty="0"/>
              <a:t> match score by comparing pairs of samples from two different users using the matcher</a:t>
            </a:r>
            <a:endParaRPr lang="en-BE" sz="2000" dirty="0"/>
          </a:p>
        </p:txBody>
      </p:sp>
      <p:pic>
        <p:nvPicPr>
          <p:cNvPr id="8" name="Content Placeholder 7">
            <a:extLst>
              <a:ext uri="{FF2B5EF4-FFF2-40B4-BE49-F238E27FC236}">
                <a16:creationId xmlns:a16="http://schemas.microsoft.com/office/drawing/2014/main" id="{4F26D7F9-976F-D94F-8163-915408ACA234}"/>
              </a:ext>
            </a:extLst>
          </p:cNvPr>
          <p:cNvPicPr>
            <a:picLocks noGrp="1" noChangeAspect="1"/>
          </p:cNvPicPr>
          <p:nvPr>
            <p:ph sz="quarter" idx="13"/>
          </p:nvPr>
        </p:nvPicPr>
        <p:blipFill>
          <a:blip r:embed="rId3"/>
          <a:stretch>
            <a:fillRect/>
          </a:stretch>
        </p:blipFill>
        <p:spPr>
          <a:xfrm>
            <a:off x="6215325" y="348302"/>
            <a:ext cx="5400675" cy="3345145"/>
          </a:xfrm>
          <a:prstGeom prst="rect">
            <a:avLst/>
          </a:prstGeom>
        </p:spPr>
      </p:pic>
      <p:sp>
        <p:nvSpPr>
          <p:cNvPr id="5" name="Title 4">
            <a:extLst>
              <a:ext uri="{FF2B5EF4-FFF2-40B4-BE49-F238E27FC236}">
                <a16:creationId xmlns:a16="http://schemas.microsoft.com/office/drawing/2014/main" id="{E3BC791F-5580-344F-84F0-E7ADA762A78C}"/>
              </a:ext>
            </a:extLst>
          </p:cNvPr>
          <p:cNvSpPr>
            <a:spLocks noGrp="1"/>
          </p:cNvSpPr>
          <p:nvPr>
            <p:ph type="title"/>
          </p:nvPr>
        </p:nvSpPr>
        <p:spPr/>
        <p:txBody>
          <a:bodyPr/>
          <a:lstStyle/>
          <a:p>
            <a:r>
              <a:rPr lang="en-BE" dirty="0"/>
              <a:t>Practical calculation</a:t>
            </a:r>
          </a:p>
        </p:txBody>
      </p:sp>
      <p:sp>
        <p:nvSpPr>
          <p:cNvPr id="10" name="Rectangle 9">
            <a:extLst>
              <a:ext uri="{FF2B5EF4-FFF2-40B4-BE49-F238E27FC236}">
                <a16:creationId xmlns:a16="http://schemas.microsoft.com/office/drawing/2014/main" id="{169353BF-453D-2148-8F68-B294B6A21146}"/>
              </a:ext>
            </a:extLst>
          </p:cNvPr>
          <p:cNvSpPr/>
          <p:nvPr/>
        </p:nvSpPr>
        <p:spPr>
          <a:xfrm>
            <a:off x="6480366" y="3728457"/>
            <a:ext cx="4362092" cy="369332"/>
          </a:xfrm>
          <a:prstGeom prst="rect">
            <a:avLst/>
          </a:prstGeom>
        </p:spPr>
        <p:txBody>
          <a:bodyPr wrap="none">
            <a:spAutoFit/>
          </a:bodyPr>
          <a:lstStyle/>
          <a:p>
            <a:pPr lvl="1"/>
            <a:r>
              <a:rPr lang="en-GB" dirty="0">
                <a:solidFill>
                  <a:srgbClr val="FF0000"/>
                </a:solidFill>
                <a:latin typeface="Times New Roman" panose="02020603050405020304" pitchFamily="18" charset="0"/>
                <a:cs typeface="Times New Roman" panose="02020603050405020304" pitchFamily="18" charset="0"/>
              </a:rPr>
              <a:t># = (</a:t>
            </a:r>
            <a:r>
              <a:rPr lang="en-GB" i="1" dirty="0">
                <a:solidFill>
                  <a:srgbClr val="FF0000"/>
                </a:solidFill>
                <a:latin typeface="Times New Roman" panose="02020603050405020304" pitchFamily="18" charset="0"/>
                <a:cs typeface="Times New Roman" panose="02020603050405020304" pitchFamily="18" charset="0"/>
              </a:rPr>
              <a:t>N</a:t>
            </a:r>
            <a:r>
              <a:rPr lang="en-GB" dirty="0">
                <a:solidFill>
                  <a:srgbClr val="FF0000"/>
                </a:solidFill>
                <a:latin typeface="Times New Roman" panose="02020603050405020304" pitchFamily="18" charset="0"/>
                <a:cs typeface="Times New Roman" panose="02020603050405020304" pitchFamily="18" charset="0"/>
              </a:rPr>
              <a:t>(</a:t>
            </a:r>
            <a:r>
              <a:rPr lang="en-GB" i="1" dirty="0">
                <a:solidFill>
                  <a:srgbClr val="FF0000"/>
                </a:solidFill>
                <a:latin typeface="Times New Roman" panose="02020603050405020304" pitchFamily="18" charset="0"/>
                <a:cs typeface="Times New Roman" panose="02020603050405020304" pitchFamily="18" charset="0"/>
              </a:rPr>
              <a:t>N </a:t>
            </a:r>
            <a:r>
              <a:rPr lang="en-GB" dirty="0">
                <a:solidFill>
                  <a:srgbClr val="FF0000"/>
                </a:solidFill>
                <a:latin typeface="Times New Roman" panose="02020603050405020304" pitchFamily="18" charset="0"/>
                <a:cs typeface="Times New Roman" panose="02020603050405020304" pitchFamily="18" charset="0"/>
              </a:rPr>
              <a:t>− 1)</a:t>
            </a:r>
            <a:r>
              <a:rPr lang="en-GB" i="1" dirty="0">
                <a:solidFill>
                  <a:srgbClr val="FF0000"/>
                </a:solidFill>
                <a:latin typeface="Times New Roman" panose="02020603050405020304" pitchFamily="18" charset="0"/>
                <a:cs typeface="Times New Roman" panose="02020603050405020304" pitchFamily="18" charset="0"/>
              </a:rPr>
              <a:t>t</a:t>
            </a:r>
            <a:r>
              <a:rPr lang="en-GB" baseline="30000" dirty="0">
                <a:solidFill>
                  <a:srgbClr val="FF0000"/>
                </a:solidFill>
                <a:latin typeface="Times New Roman" panose="02020603050405020304" pitchFamily="18" charset="0"/>
                <a:cs typeface="Times New Roman" panose="02020603050405020304" pitchFamily="18" charset="0"/>
              </a:rPr>
              <a:t>2</a:t>
            </a:r>
            <a:r>
              <a:rPr lang="en-GB" dirty="0">
                <a:solidFill>
                  <a:srgbClr val="FF0000"/>
                </a:solidFill>
                <a:latin typeface="Times New Roman" panose="02020603050405020304" pitchFamily="18" charset="0"/>
                <a:cs typeface="Times New Roman" panose="02020603050405020304" pitchFamily="18" charset="0"/>
              </a:rPr>
              <a:t>)/2</a:t>
            </a:r>
            <a:r>
              <a:rPr lang="en-GB" dirty="0">
                <a:solidFill>
                  <a:srgbClr val="0070C0"/>
                </a:solidFill>
                <a:latin typeface="Times New Roman" panose="02020603050405020304" pitchFamily="18" charset="0"/>
                <a:cs typeface="Times New Roman" panose="02020603050405020304" pitchFamily="18" charset="0"/>
              </a:rPr>
              <a:t>  &gt;&gt;  # = </a:t>
            </a:r>
            <a:r>
              <a:rPr lang="en-GB" i="1" dirty="0" err="1">
                <a:solidFill>
                  <a:srgbClr val="0070C0"/>
                </a:solidFill>
                <a:latin typeface="Times New Roman" panose="02020603050405020304" pitchFamily="18" charset="0"/>
                <a:cs typeface="Times New Roman" panose="02020603050405020304" pitchFamily="18" charset="0"/>
              </a:rPr>
              <a:t>N.t.</a:t>
            </a:r>
            <a:r>
              <a:rPr lang="en-GB" dirty="0">
                <a:solidFill>
                  <a:srgbClr val="0070C0"/>
                </a:solidFill>
                <a:latin typeface="Times New Roman" panose="02020603050405020304" pitchFamily="18" charset="0"/>
                <a:cs typeface="Times New Roman" panose="02020603050405020304" pitchFamily="18" charset="0"/>
              </a:rPr>
              <a:t>(</a:t>
            </a:r>
            <a:r>
              <a:rPr lang="en-GB" i="1" dirty="0">
                <a:solidFill>
                  <a:srgbClr val="0070C0"/>
                </a:solidFill>
                <a:latin typeface="Times New Roman" panose="02020603050405020304" pitchFamily="18" charset="0"/>
                <a:cs typeface="Times New Roman" panose="02020603050405020304" pitchFamily="18" charset="0"/>
              </a:rPr>
              <a:t>t </a:t>
            </a:r>
            <a:r>
              <a:rPr lang="en-GB" dirty="0">
                <a:solidFill>
                  <a:srgbClr val="0070C0"/>
                </a:solidFill>
                <a:latin typeface="Times New Roman" panose="02020603050405020304" pitchFamily="18" charset="0"/>
                <a:cs typeface="Times New Roman" panose="02020603050405020304" pitchFamily="18" charset="0"/>
              </a:rPr>
              <a:t>− 1)/2 </a:t>
            </a:r>
            <a:endParaRPr lang="en-BE"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3660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4589B8-127F-3446-A71A-63C10DFAEAA1}"/>
              </a:ext>
            </a:extLst>
          </p:cNvPr>
          <p:cNvPicPr>
            <a:picLocks noChangeAspect="1"/>
          </p:cNvPicPr>
          <p:nvPr/>
        </p:nvPicPr>
        <p:blipFill>
          <a:blip r:embed="rId2"/>
          <a:stretch>
            <a:fillRect/>
          </a:stretch>
        </p:blipFill>
        <p:spPr>
          <a:xfrm>
            <a:off x="9038562" y="207036"/>
            <a:ext cx="3721100" cy="2184400"/>
          </a:xfrm>
          <a:prstGeom prst="rect">
            <a:avLst/>
          </a:prstGeom>
        </p:spPr>
      </p:pic>
      <p:sp>
        <p:nvSpPr>
          <p:cNvPr id="2" name="Content Placeholder 1">
            <a:extLst>
              <a:ext uri="{FF2B5EF4-FFF2-40B4-BE49-F238E27FC236}">
                <a16:creationId xmlns:a16="http://schemas.microsoft.com/office/drawing/2014/main" id="{2C9277F0-D57D-5D4A-99B7-46A3395B3B3B}"/>
              </a:ext>
            </a:extLst>
          </p:cNvPr>
          <p:cNvSpPr>
            <a:spLocks noGrp="1"/>
          </p:cNvSpPr>
          <p:nvPr>
            <p:ph idx="1"/>
          </p:nvPr>
        </p:nvSpPr>
        <p:spPr/>
        <p:txBody>
          <a:bodyPr>
            <a:normAutofit/>
          </a:bodyPr>
          <a:lstStyle/>
          <a:p>
            <a:pPr marL="153670" indent="-137160" defTabSz="162560">
              <a:buClr>
                <a:srgbClr val="000000"/>
              </a:buClr>
              <a:buSzPct val="125000"/>
              <a:defRPr sz="1480"/>
            </a:pPr>
            <a:r>
              <a:rPr lang="en-GB" sz="2000" dirty="0">
                <a:latin typeface="+mn-lt"/>
              </a:rPr>
              <a:t>Automated Teller Machines (ATM)</a:t>
            </a:r>
          </a:p>
          <a:p>
            <a:pPr marL="153670" indent="-137160" defTabSz="162560">
              <a:buClr>
                <a:srgbClr val="000000"/>
              </a:buClr>
              <a:buSzPct val="125000"/>
              <a:defRPr sz="1480"/>
            </a:pPr>
            <a:r>
              <a:rPr lang="en-GB" sz="2000" dirty="0">
                <a:latin typeface="+mn-lt"/>
              </a:rPr>
              <a:t>Credit card (e-commerce)</a:t>
            </a:r>
          </a:p>
          <a:p>
            <a:pPr marL="153670" indent="-137160" defTabSz="162560">
              <a:buClr>
                <a:srgbClr val="000000"/>
              </a:buClr>
              <a:buSzPct val="125000"/>
              <a:defRPr sz="1480"/>
            </a:pPr>
            <a:r>
              <a:rPr lang="en-GB" sz="2000" dirty="0">
                <a:latin typeface="+mn-lt"/>
              </a:rPr>
              <a:t>Cellular/Mobile (GSM)</a:t>
            </a:r>
          </a:p>
          <a:p>
            <a:pPr marL="153670" indent="-137160" defTabSz="162560">
              <a:buClr>
                <a:srgbClr val="000000"/>
              </a:buClr>
              <a:buSzPct val="125000"/>
              <a:defRPr sz="1480"/>
            </a:pPr>
            <a:r>
              <a:rPr lang="en-GB" sz="2000" dirty="0">
                <a:latin typeface="+mn-lt"/>
              </a:rPr>
              <a:t>Access control</a:t>
            </a:r>
          </a:p>
          <a:p>
            <a:pPr marL="313690" lvl="1" indent="-114300" defTabSz="162560">
              <a:spcBef>
                <a:spcPts val="1000"/>
              </a:spcBef>
              <a:buClr>
                <a:srgbClr val="000000"/>
              </a:buClr>
              <a:buSzPct val="125000"/>
              <a:defRPr sz="1400"/>
            </a:pPr>
            <a:r>
              <a:rPr lang="en-GB" sz="2000" dirty="0">
                <a:latin typeface="+mn-lt"/>
              </a:rPr>
              <a:t>Prison</a:t>
            </a:r>
          </a:p>
          <a:p>
            <a:pPr marL="313690" lvl="1" indent="-114300" defTabSz="162560">
              <a:spcBef>
                <a:spcPts val="1000"/>
              </a:spcBef>
              <a:buClr>
                <a:srgbClr val="000000"/>
              </a:buClr>
              <a:buSzPct val="125000"/>
              <a:defRPr sz="1400"/>
            </a:pPr>
            <a:r>
              <a:rPr lang="en-GB" sz="2000" dirty="0">
                <a:latin typeface="+mn-lt"/>
              </a:rPr>
              <a:t>PC/network</a:t>
            </a:r>
          </a:p>
          <a:p>
            <a:pPr marL="153670" indent="-137160" defTabSz="162560">
              <a:buClr>
                <a:srgbClr val="000000"/>
              </a:buClr>
              <a:buSzPct val="125000"/>
              <a:defRPr sz="1480"/>
            </a:pPr>
            <a:r>
              <a:rPr lang="en-GB" sz="2000" dirty="0">
                <a:latin typeface="+mn-lt"/>
              </a:rPr>
              <a:t>Time and attendance monitoring</a:t>
            </a:r>
            <a:endParaRPr lang="en-BE" sz="2000" dirty="0">
              <a:latin typeface="+mn-lt"/>
            </a:endParaRPr>
          </a:p>
        </p:txBody>
      </p:sp>
      <p:sp>
        <p:nvSpPr>
          <p:cNvPr id="3" name="Footer Placeholder 2">
            <a:extLst>
              <a:ext uri="{FF2B5EF4-FFF2-40B4-BE49-F238E27FC236}">
                <a16:creationId xmlns:a16="http://schemas.microsoft.com/office/drawing/2014/main" id="{7CDCB1F5-A1A3-4B4F-8106-7F723E776399}"/>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7F0FF647-3D86-C747-B8C7-F3C6AE1C2C8F}"/>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a:extLst>
              <a:ext uri="{FF2B5EF4-FFF2-40B4-BE49-F238E27FC236}">
                <a16:creationId xmlns:a16="http://schemas.microsoft.com/office/drawing/2014/main" id="{1E514E67-4716-B341-A280-B084646884E4}"/>
              </a:ext>
            </a:extLst>
          </p:cNvPr>
          <p:cNvSpPr>
            <a:spLocks noGrp="1"/>
          </p:cNvSpPr>
          <p:nvPr>
            <p:ph type="title"/>
          </p:nvPr>
        </p:nvSpPr>
        <p:spPr/>
        <p:txBody>
          <a:bodyPr/>
          <a:lstStyle/>
          <a:p>
            <a:r>
              <a:rPr lang="en-GB" dirty="0"/>
              <a:t>Commercial Applications</a:t>
            </a:r>
            <a:endParaRPr lang="en-BE" dirty="0"/>
          </a:p>
        </p:txBody>
      </p:sp>
      <p:pic>
        <p:nvPicPr>
          <p:cNvPr id="6" name="Picture 5">
            <a:extLst>
              <a:ext uri="{FF2B5EF4-FFF2-40B4-BE49-F238E27FC236}">
                <a16:creationId xmlns:a16="http://schemas.microsoft.com/office/drawing/2014/main" id="{100C2388-8242-CC4B-9BFD-687CD9201499}"/>
              </a:ext>
            </a:extLst>
          </p:cNvPr>
          <p:cNvPicPr>
            <a:picLocks noChangeAspect="1"/>
          </p:cNvPicPr>
          <p:nvPr/>
        </p:nvPicPr>
        <p:blipFill>
          <a:blip r:embed="rId3"/>
          <a:stretch>
            <a:fillRect/>
          </a:stretch>
        </p:blipFill>
        <p:spPr>
          <a:xfrm>
            <a:off x="7060642" y="117076"/>
            <a:ext cx="2684624" cy="2780885"/>
          </a:xfrm>
          <a:prstGeom prst="rect">
            <a:avLst/>
          </a:prstGeom>
        </p:spPr>
      </p:pic>
      <p:pic>
        <p:nvPicPr>
          <p:cNvPr id="9" name="Picture 8">
            <a:extLst>
              <a:ext uri="{FF2B5EF4-FFF2-40B4-BE49-F238E27FC236}">
                <a16:creationId xmlns:a16="http://schemas.microsoft.com/office/drawing/2014/main" id="{AF9B8121-03E4-4D41-B6CA-1372A85B2A1C}"/>
              </a:ext>
            </a:extLst>
          </p:cNvPr>
          <p:cNvPicPr>
            <a:picLocks noChangeAspect="1"/>
          </p:cNvPicPr>
          <p:nvPr/>
        </p:nvPicPr>
        <p:blipFill>
          <a:blip r:embed="rId4"/>
          <a:stretch>
            <a:fillRect/>
          </a:stretch>
        </p:blipFill>
        <p:spPr>
          <a:xfrm>
            <a:off x="7060642" y="2902984"/>
            <a:ext cx="2642437" cy="1971665"/>
          </a:xfrm>
          <a:prstGeom prst="rect">
            <a:avLst/>
          </a:prstGeom>
        </p:spPr>
      </p:pic>
      <p:pic>
        <p:nvPicPr>
          <p:cNvPr id="8" name="Picture 7">
            <a:extLst>
              <a:ext uri="{FF2B5EF4-FFF2-40B4-BE49-F238E27FC236}">
                <a16:creationId xmlns:a16="http://schemas.microsoft.com/office/drawing/2014/main" id="{48C9EEBF-9F3C-6F4E-9121-86A9229C883B}"/>
              </a:ext>
            </a:extLst>
          </p:cNvPr>
          <p:cNvPicPr>
            <a:picLocks noChangeAspect="1"/>
          </p:cNvPicPr>
          <p:nvPr/>
        </p:nvPicPr>
        <p:blipFill>
          <a:blip r:embed="rId5"/>
          <a:stretch>
            <a:fillRect/>
          </a:stretch>
        </p:blipFill>
        <p:spPr>
          <a:xfrm>
            <a:off x="8977806" y="2596034"/>
            <a:ext cx="3210625" cy="2074017"/>
          </a:xfrm>
          <a:prstGeom prst="rect">
            <a:avLst/>
          </a:prstGeom>
        </p:spPr>
      </p:pic>
      <p:pic>
        <p:nvPicPr>
          <p:cNvPr id="10" name="Picture 9">
            <a:extLst>
              <a:ext uri="{FF2B5EF4-FFF2-40B4-BE49-F238E27FC236}">
                <a16:creationId xmlns:a16="http://schemas.microsoft.com/office/drawing/2014/main" id="{92F27150-C856-5A41-841C-63757E9CFBD3}"/>
              </a:ext>
            </a:extLst>
          </p:cNvPr>
          <p:cNvPicPr>
            <a:picLocks noChangeAspect="1"/>
          </p:cNvPicPr>
          <p:nvPr/>
        </p:nvPicPr>
        <p:blipFill>
          <a:blip r:embed="rId6"/>
          <a:stretch>
            <a:fillRect/>
          </a:stretch>
        </p:blipFill>
        <p:spPr>
          <a:xfrm>
            <a:off x="8341561" y="4410221"/>
            <a:ext cx="2561838" cy="1921379"/>
          </a:xfrm>
          <a:prstGeom prst="rect">
            <a:avLst/>
          </a:prstGeom>
        </p:spPr>
      </p:pic>
    </p:spTree>
    <p:extLst>
      <p:ext uri="{BB962C8B-B14F-4D97-AF65-F5344CB8AC3E}">
        <p14:creationId xmlns:p14="http://schemas.microsoft.com/office/powerpoint/2010/main" val="982365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817117-C27F-6549-86F5-3F8691DA7FE7}"/>
              </a:ext>
            </a:extLst>
          </p:cNvPr>
          <p:cNvSpPr>
            <a:spLocks noGrp="1"/>
          </p:cNvSpPr>
          <p:nvPr>
            <p:ph idx="1"/>
          </p:nvPr>
        </p:nvSpPr>
        <p:spPr/>
        <p:txBody>
          <a:bodyPr/>
          <a:lstStyle/>
          <a:p>
            <a:endParaRPr lang="en-BE" dirty="0"/>
          </a:p>
        </p:txBody>
      </p:sp>
      <p:sp>
        <p:nvSpPr>
          <p:cNvPr id="3" name="Footer Placeholder 2">
            <a:extLst>
              <a:ext uri="{FF2B5EF4-FFF2-40B4-BE49-F238E27FC236}">
                <a16:creationId xmlns:a16="http://schemas.microsoft.com/office/drawing/2014/main" id="{5FAE82A8-B900-9144-8676-219923361FAE}"/>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98C8F216-2067-8B40-A53B-B7E3BBEB1310}"/>
              </a:ext>
            </a:extLst>
          </p:cNvPr>
          <p:cNvSpPr>
            <a:spLocks noGrp="1"/>
          </p:cNvSpPr>
          <p:nvPr>
            <p:ph type="sldNum" sz="quarter" idx="12"/>
          </p:nvPr>
        </p:nvSpPr>
        <p:spPr/>
        <p:txBody>
          <a:bodyPr/>
          <a:lstStyle/>
          <a:p>
            <a:fld id="{0A297500-7527-634B-90F4-69D0994C32B4}" type="slidenum">
              <a:rPr lang="nl-NL" smtClean="0"/>
              <a:t>60</a:t>
            </a:fld>
            <a:endParaRPr lang="nl-NL"/>
          </a:p>
        </p:txBody>
      </p:sp>
      <p:sp>
        <p:nvSpPr>
          <p:cNvPr id="5" name="Title 4">
            <a:extLst>
              <a:ext uri="{FF2B5EF4-FFF2-40B4-BE49-F238E27FC236}">
                <a16:creationId xmlns:a16="http://schemas.microsoft.com/office/drawing/2014/main" id="{AB63BC92-B588-9E43-9229-6FD45440F530}"/>
              </a:ext>
            </a:extLst>
          </p:cNvPr>
          <p:cNvSpPr>
            <a:spLocks noGrp="1"/>
          </p:cNvSpPr>
          <p:nvPr>
            <p:ph type="title"/>
          </p:nvPr>
        </p:nvSpPr>
        <p:spPr/>
        <p:txBody>
          <a:bodyPr/>
          <a:lstStyle/>
          <a:p>
            <a:r>
              <a:rPr lang="en-BE" dirty="0"/>
              <a:t>FAR and FRR from score distributions</a:t>
            </a:r>
          </a:p>
        </p:txBody>
      </p:sp>
      <p:pic>
        <p:nvPicPr>
          <p:cNvPr id="7" name="Picture 6">
            <a:extLst>
              <a:ext uri="{FF2B5EF4-FFF2-40B4-BE49-F238E27FC236}">
                <a16:creationId xmlns:a16="http://schemas.microsoft.com/office/drawing/2014/main" id="{45DDC076-4364-3A41-92B5-7DB2E72C4A23}"/>
              </a:ext>
            </a:extLst>
          </p:cNvPr>
          <p:cNvPicPr>
            <a:picLocks noChangeAspect="1"/>
          </p:cNvPicPr>
          <p:nvPr/>
        </p:nvPicPr>
        <p:blipFill>
          <a:blip r:embed="rId2"/>
          <a:stretch>
            <a:fillRect/>
          </a:stretch>
        </p:blipFill>
        <p:spPr>
          <a:xfrm>
            <a:off x="6820975" y="2873147"/>
            <a:ext cx="4458204" cy="1595568"/>
          </a:xfrm>
          <a:prstGeom prst="rect">
            <a:avLst/>
          </a:prstGeom>
        </p:spPr>
      </p:pic>
      <p:sp>
        <p:nvSpPr>
          <p:cNvPr id="13" name="TextBox 12">
            <a:extLst>
              <a:ext uri="{FF2B5EF4-FFF2-40B4-BE49-F238E27FC236}">
                <a16:creationId xmlns:a16="http://schemas.microsoft.com/office/drawing/2014/main" id="{12702D09-8032-5C4F-B839-B67A9D9BE3F8}"/>
              </a:ext>
            </a:extLst>
          </p:cNvPr>
          <p:cNvSpPr txBox="1"/>
          <p:nvPr/>
        </p:nvSpPr>
        <p:spPr>
          <a:xfrm>
            <a:off x="6820975" y="5018314"/>
            <a:ext cx="4429418" cy="369332"/>
          </a:xfrm>
          <a:prstGeom prst="rect">
            <a:avLst/>
          </a:prstGeom>
          <a:noFill/>
        </p:spPr>
        <p:txBody>
          <a:bodyPr wrap="none" rtlCol="0">
            <a:spAutoFit/>
          </a:bodyPr>
          <a:lstStyle/>
          <a:p>
            <a:r>
              <a:rPr lang="en-BE" dirty="0"/>
              <a:t>Can you minimize both at the same time?</a:t>
            </a:r>
          </a:p>
        </p:txBody>
      </p:sp>
      <p:pic>
        <p:nvPicPr>
          <p:cNvPr id="15" name="Picture 14">
            <a:extLst>
              <a:ext uri="{FF2B5EF4-FFF2-40B4-BE49-F238E27FC236}">
                <a16:creationId xmlns:a16="http://schemas.microsoft.com/office/drawing/2014/main" id="{F59EE770-FB44-FF48-8B03-B08DD1D7160E}"/>
              </a:ext>
            </a:extLst>
          </p:cNvPr>
          <p:cNvPicPr>
            <a:picLocks noChangeAspect="1"/>
          </p:cNvPicPr>
          <p:nvPr/>
        </p:nvPicPr>
        <p:blipFill>
          <a:blip r:embed="rId3"/>
          <a:stretch>
            <a:fillRect/>
          </a:stretch>
        </p:blipFill>
        <p:spPr>
          <a:xfrm>
            <a:off x="190075" y="1449036"/>
            <a:ext cx="5905925" cy="4397346"/>
          </a:xfrm>
          <a:prstGeom prst="rect">
            <a:avLst/>
          </a:prstGeom>
        </p:spPr>
      </p:pic>
      <p:sp>
        <p:nvSpPr>
          <p:cNvPr id="16" name="Rectangle 15">
            <a:extLst>
              <a:ext uri="{FF2B5EF4-FFF2-40B4-BE49-F238E27FC236}">
                <a16:creationId xmlns:a16="http://schemas.microsoft.com/office/drawing/2014/main" id="{FDEAB193-EA3C-614F-A6C2-081028318663}"/>
              </a:ext>
            </a:extLst>
          </p:cNvPr>
          <p:cNvSpPr/>
          <p:nvPr/>
        </p:nvSpPr>
        <p:spPr>
          <a:xfrm>
            <a:off x="1348805" y="6416964"/>
            <a:ext cx="4161717" cy="307777"/>
          </a:xfrm>
          <a:prstGeom prst="rect">
            <a:avLst/>
          </a:prstGeom>
        </p:spPr>
        <p:txBody>
          <a:bodyPr wrap="none">
            <a:spAutoFit/>
          </a:bodyPr>
          <a:lstStyle/>
          <a:p>
            <a:r>
              <a:rPr lang="en-BE" sz="1400" dirty="0"/>
              <a:t>https://semiengineering.com/biometrics-for-the-iot/</a:t>
            </a:r>
          </a:p>
        </p:txBody>
      </p:sp>
    </p:spTree>
    <p:extLst>
      <p:ext uri="{BB962C8B-B14F-4D97-AF65-F5344CB8AC3E}">
        <p14:creationId xmlns:p14="http://schemas.microsoft.com/office/powerpoint/2010/main" val="1740322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E1FF43-538C-9F49-B97E-F770DBE84E0A}"/>
              </a:ext>
            </a:extLst>
          </p:cNvPr>
          <p:cNvSpPr>
            <a:spLocks noGrp="1"/>
          </p:cNvSpPr>
          <p:nvPr>
            <p:ph idx="1"/>
          </p:nvPr>
        </p:nvSpPr>
        <p:spPr/>
        <p:txBody>
          <a:bodyPr/>
          <a:lstStyle/>
          <a:p>
            <a:endParaRPr lang="en-BE" dirty="0"/>
          </a:p>
        </p:txBody>
      </p:sp>
      <p:sp>
        <p:nvSpPr>
          <p:cNvPr id="3" name="Footer Placeholder 2">
            <a:extLst>
              <a:ext uri="{FF2B5EF4-FFF2-40B4-BE49-F238E27FC236}">
                <a16:creationId xmlns:a16="http://schemas.microsoft.com/office/drawing/2014/main" id="{B137D0D4-A71E-6E43-9384-778E4C91A70C}"/>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3180E3FD-91FD-904F-ABAE-5DF0A186366D}"/>
              </a:ext>
            </a:extLst>
          </p:cNvPr>
          <p:cNvSpPr>
            <a:spLocks noGrp="1"/>
          </p:cNvSpPr>
          <p:nvPr>
            <p:ph type="sldNum" sz="quarter" idx="12"/>
          </p:nvPr>
        </p:nvSpPr>
        <p:spPr/>
        <p:txBody>
          <a:bodyPr/>
          <a:lstStyle/>
          <a:p>
            <a:fld id="{0A297500-7527-634B-90F4-69D0994C32B4}" type="slidenum">
              <a:rPr lang="nl-NL" smtClean="0"/>
              <a:t>61</a:t>
            </a:fld>
            <a:endParaRPr lang="nl-NL"/>
          </a:p>
        </p:txBody>
      </p:sp>
      <p:sp>
        <p:nvSpPr>
          <p:cNvPr id="5" name="Title 4">
            <a:extLst>
              <a:ext uri="{FF2B5EF4-FFF2-40B4-BE49-F238E27FC236}">
                <a16:creationId xmlns:a16="http://schemas.microsoft.com/office/drawing/2014/main" id="{2EAECC54-77A5-7E40-89A0-F2B06E70F2DB}"/>
              </a:ext>
            </a:extLst>
          </p:cNvPr>
          <p:cNvSpPr>
            <a:spLocks noGrp="1"/>
          </p:cNvSpPr>
          <p:nvPr>
            <p:ph type="title"/>
          </p:nvPr>
        </p:nvSpPr>
        <p:spPr>
          <a:xfrm>
            <a:off x="576000" y="207036"/>
            <a:ext cx="5846065" cy="1195674"/>
          </a:xfrm>
        </p:spPr>
        <p:txBody>
          <a:bodyPr>
            <a:normAutofit fontScale="90000"/>
          </a:bodyPr>
          <a:lstStyle/>
          <a:p>
            <a:r>
              <a:rPr lang="en-BE" dirty="0"/>
              <a:t>FAR and FRR from score distributions</a:t>
            </a:r>
          </a:p>
        </p:txBody>
      </p:sp>
      <p:pic>
        <p:nvPicPr>
          <p:cNvPr id="6" name="Picture 5">
            <a:extLst>
              <a:ext uri="{FF2B5EF4-FFF2-40B4-BE49-F238E27FC236}">
                <a16:creationId xmlns:a16="http://schemas.microsoft.com/office/drawing/2014/main" id="{D25F3704-AEEC-DB42-AAA6-BFE6BB065177}"/>
              </a:ext>
            </a:extLst>
          </p:cNvPr>
          <p:cNvPicPr>
            <a:picLocks noChangeAspect="1"/>
          </p:cNvPicPr>
          <p:nvPr/>
        </p:nvPicPr>
        <p:blipFill rotWithShape="1">
          <a:blip r:embed="rId2"/>
          <a:srcRect r="43505"/>
          <a:stretch/>
        </p:blipFill>
        <p:spPr>
          <a:xfrm>
            <a:off x="6661297" y="210544"/>
            <a:ext cx="4152015" cy="5931845"/>
          </a:xfrm>
          <a:prstGeom prst="rect">
            <a:avLst/>
          </a:prstGeom>
        </p:spPr>
      </p:pic>
      <p:pic>
        <p:nvPicPr>
          <p:cNvPr id="7" name="Picture 6">
            <a:extLst>
              <a:ext uri="{FF2B5EF4-FFF2-40B4-BE49-F238E27FC236}">
                <a16:creationId xmlns:a16="http://schemas.microsoft.com/office/drawing/2014/main" id="{D62E541E-B965-324F-B31C-1C6CB86F4A4C}"/>
              </a:ext>
            </a:extLst>
          </p:cNvPr>
          <p:cNvPicPr>
            <a:picLocks noChangeAspect="1"/>
          </p:cNvPicPr>
          <p:nvPr/>
        </p:nvPicPr>
        <p:blipFill>
          <a:blip r:embed="rId3"/>
          <a:stretch>
            <a:fillRect/>
          </a:stretch>
        </p:blipFill>
        <p:spPr>
          <a:xfrm>
            <a:off x="649228" y="1402710"/>
            <a:ext cx="4325928" cy="3220935"/>
          </a:xfrm>
          <a:prstGeom prst="rect">
            <a:avLst/>
          </a:prstGeom>
        </p:spPr>
      </p:pic>
      <p:sp>
        <p:nvSpPr>
          <p:cNvPr id="11" name="TextBox 10">
            <a:extLst>
              <a:ext uri="{FF2B5EF4-FFF2-40B4-BE49-F238E27FC236}">
                <a16:creationId xmlns:a16="http://schemas.microsoft.com/office/drawing/2014/main" id="{FE2EDAE9-A83A-5646-B4F6-45F67E9386C9}"/>
              </a:ext>
            </a:extLst>
          </p:cNvPr>
          <p:cNvSpPr txBox="1"/>
          <p:nvPr/>
        </p:nvSpPr>
        <p:spPr>
          <a:xfrm>
            <a:off x="1072187" y="5657169"/>
            <a:ext cx="4746040" cy="338554"/>
          </a:xfrm>
          <a:prstGeom prst="rect">
            <a:avLst/>
          </a:prstGeom>
          <a:noFill/>
        </p:spPr>
        <p:txBody>
          <a:bodyPr wrap="square" rtlCol="0">
            <a:spAutoFit/>
          </a:bodyPr>
          <a:lstStyle/>
          <a:p>
            <a:r>
              <a:rPr lang="en-BE" sz="1600" i="1" dirty="0">
                <a:latin typeface="Times New Roman" panose="02020603050405020304" pitchFamily="18" charset="0"/>
                <a:cs typeface="Times New Roman" panose="02020603050405020304" pitchFamily="18" charset="0"/>
              </a:rPr>
              <a:t>Can you minimize both at the same time?</a:t>
            </a:r>
          </a:p>
        </p:txBody>
      </p:sp>
      <p:grpSp>
        <p:nvGrpSpPr>
          <p:cNvPr id="12" name="Group 11">
            <a:extLst>
              <a:ext uri="{FF2B5EF4-FFF2-40B4-BE49-F238E27FC236}">
                <a16:creationId xmlns:a16="http://schemas.microsoft.com/office/drawing/2014/main" id="{FEED6D5E-B86E-9645-A753-9AC61CFA966B}"/>
              </a:ext>
            </a:extLst>
          </p:cNvPr>
          <p:cNvGrpSpPr/>
          <p:nvPr/>
        </p:nvGrpSpPr>
        <p:grpSpPr>
          <a:xfrm>
            <a:off x="768004" y="4418238"/>
            <a:ext cx="5768983" cy="1238931"/>
            <a:chOff x="768004" y="4418238"/>
            <a:chExt cx="5768983" cy="1238931"/>
          </a:xfrm>
        </p:grpSpPr>
        <p:pic>
          <p:nvPicPr>
            <p:cNvPr id="10" name="Picture 9">
              <a:extLst>
                <a:ext uri="{FF2B5EF4-FFF2-40B4-BE49-F238E27FC236}">
                  <a16:creationId xmlns:a16="http://schemas.microsoft.com/office/drawing/2014/main" id="{097D537D-3DAD-BD4A-BCB4-B900C1181E3D}"/>
                </a:ext>
              </a:extLst>
            </p:cNvPr>
            <p:cNvPicPr>
              <a:picLocks noChangeAspect="1"/>
            </p:cNvPicPr>
            <p:nvPr/>
          </p:nvPicPr>
          <p:blipFill>
            <a:blip r:embed="rId4"/>
            <a:stretch>
              <a:fillRect/>
            </a:stretch>
          </p:blipFill>
          <p:spPr>
            <a:xfrm>
              <a:off x="768004" y="4418238"/>
              <a:ext cx="3461718" cy="1238931"/>
            </a:xfrm>
            <a:prstGeom prst="rect">
              <a:avLst/>
            </a:prstGeom>
          </p:spPr>
        </p:pic>
        <p:sp>
          <p:nvSpPr>
            <p:cNvPr id="8" name="Rectangle 7">
              <a:extLst>
                <a:ext uri="{FF2B5EF4-FFF2-40B4-BE49-F238E27FC236}">
                  <a16:creationId xmlns:a16="http://schemas.microsoft.com/office/drawing/2014/main" id="{457423BC-B1FD-7F4E-9420-DF0A154CC200}"/>
                </a:ext>
              </a:extLst>
            </p:cNvPr>
            <p:cNvSpPr/>
            <p:nvPr/>
          </p:nvSpPr>
          <p:spPr>
            <a:xfrm>
              <a:off x="4229722" y="5187483"/>
              <a:ext cx="2307265" cy="338554"/>
            </a:xfrm>
            <a:prstGeom prst="rect">
              <a:avLst/>
            </a:prstGeom>
          </p:spPr>
          <p:txBody>
            <a:bodyPr wrap="square">
              <a:spAutoFit/>
            </a:bodyPr>
            <a:lstStyle/>
            <a:p>
              <a:r>
                <a:rPr lang="el-GR" sz="1600" dirty="0">
                  <a:latin typeface="Times New Roman" panose="02020603050405020304" pitchFamily="18" charset="0"/>
                  <a:cs typeface="Times New Roman" panose="02020603050405020304" pitchFamily="18" charset="0"/>
                </a:rPr>
                <a:t>ω</a:t>
              </a:r>
              <a:r>
                <a:rPr lang="el-GR" sz="1600" baseline="-25000" dirty="0">
                  <a:latin typeface="Times New Roman" panose="02020603050405020304" pitchFamily="18" charset="0"/>
                  <a:cs typeface="Times New Roman" panose="02020603050405020304" pitchFamily="18" charset="0"/>
                </a:rPr>
                <a:t>1</a:t>
              </a:r>
              <a:r>
                <a:rPr lang="el-GR"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genuine classes </a:t>
              </a:r>
              <a:endParaRPr lang="en-BE" sz="16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22E7748-A229-174F-8D6B-F1F0F1D59AA5}"/>
                </a:ext>
              </a:extLst>
            </p:cNvPr>
            <p:cNvSpPr/>
            <p:nvPr/>
          </p:nvSpPr>
          <p:spPr>
            <a:xfrm>
              <a:off x="4234710" y="4596294"/>
              <a:ext cx="1624163" cy="338554"/>
            </a:xfrm>
            <a:prstGeom prst="rect">
              <a:avLst/>
            </a:prstGeom>
          </p:spPr>
          <p:txBody>
            <a:bodyPr wrap="none">
              <a:spAutoFit/>
            </a:bodyPr>
            <a:lstStyle/>
            <a:p>
              <a:r>
                <a:rPr lang="el-GR" sz="1600" dirty="0">
                  <a:latin typeface="Times New Roman" panose="02020603050405020304" pitchFamily="18" charset="0"/>
                  <a:cs typeface="Times New Roman" panose="02020603050405020304" pitchFamily="18" charset="0"/>
                </a:rPr>
                <a:t>ω</a:t>
              </a:r>
              <a:r>
                <a:rPr lang="el-GR" sz="1600" baseline="-25000" dirty="0">
                  <a:latin typeface="Times New Roman" panose="02020603050405020304" pitchFamily="18" charset="0"/>
                  <a:cs typeface="Times New Roman" panose="02020603050405020304" pitchFamily="18" charset="0"/>
                </a:rPr>
                <a:t>0</a:t>
              </a:r>
              <a:r>
                <a:rPr lang="el-G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impostor class</a:t>
              </a:r>
            </a:p>
          </p:txBody>
        </p:sp>
      </p:grpSp>
    </p:spTree>
    <p:extLst>
      <p:ext uri="{BB962C8B-B14F-4D97-AF65-F5344CB8AC3E}">
        <p14:creationId xmlns:p14="http://schemas.microsoft.com/office/powerpoint/2010/main" val="741568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D63FA6A-1073-4940-8863-8CB7BC360DB8}"/>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579AF199-A0DA-5C45-979F-03F1756A40C1}"/>
              </a:ext>
            </a:extLst>
          </p:cNvPr>
          <p:cNvSpPr>
            <a:spLocks noGrp="1"/>
          </p:cNvSpPr>
          <p:nvPr>
            <p:ph type="sldNum" sz="quarter" idx="12"/>
          </p:nvPr>
        </p:nvSpPr>
        <p:spPr/>
        <p:txBody>
          <a:bodyPr/>
          <a:lstStyle/>
          <a:p>
            <a:fld id="{0A297500-7527-634B-90F4-69D0994C32B4}" type="slidenum">
              <a:rPr lang="nl-NL" smtClean="0"/>
              <a:t>62</a:t>
            </a:fld>
            <a:endParaRPr lang="nl-NL"/>
          </a:p>
        </p:txBody>
      </p:sp>
      <p:sp>
        <p:nvSpPr>
          <p:cNvPr id="7" name="Content Placeholder 6">
            <a:extLst>
              <a:ext uri="{FF2B5EF4-FFF2-40B4-BE49-F238E27FC236}">
                <a16:creationId xmlns:a16="http://schemas.microsoft.com/office/drawing/2014/main" id="{143AEEB6-9FB9-0A4D-9A8C-36272487D8EA}"/>
              </a:ext>
            </a:extLst>
          </p:cNvPr>
          <p:cNvSpPr>
            <a:spLocks noGrp="1"/>
          </p:cNvSpPr>
          <p:nvPr>
            <p:ph sz="quarter" idx="13"/>
          </p:nvPr>
        </p:nvSpPr>
        <p:spPr/>
        <p:txBody>
          <a:bodyPr/>
          <a:lstStyle/>
          <a:p>
            <a:endParaRPr lang="en-BE" dirty="0"/>
          </a:p>
        </p:txBody>
      </p:sp>
      <p:sp>
        <p:nvSpPr>
          <p:cNvPr id="5" name="Title 4">
            <a:extLst>
              <a:ext uri="{FF2B5EF4-FFF2-40B4-BE49-F238E27FC236}">
                <a16:creationId xmlns:a16="http://schemas.microsoft.com/office/drawing/2014/main" id="{5BE073BA-04C8-4A49-B45C-E6ED3797B3B9}"/>
              </a:ext>
            </a:extLst>
          </p:cNvPr>
          <p:cNvSpPr>
            <a:spLocks noGrp="1"/>
          </p:cNvSpPr>
          <p:nvPr>
            <p:ph type="title"/>
          </p:nvPr>
        </p:nvSpPr>
        <p:spPr/>
        <p:txBody>
          <a:bodyPr>
            <a:normAutofit fontScale="90000"/>
          </a:bodyPr>
          <a:lstStyle/>
          <a:p>
            <a:r>
              <a:rPr lang="en-BE" dirty="0"/>
              <a:t>Detection Error Trade-off (DET) curve: FAR vs FRR </a:t>
            </a:r>
          </a:p>
        </p:txBody>
      </p:sp>
      <p:sp>
        <p:nvSpPr>
          <p:cNvPr id="9" name="Rectangle 8">
            <a:extLst>
              <a:ext uri="{FF2B5EF4-FFF2-40B4-BE49-F238E27FC236}">
                <a16:creationId xmlns:a16="http://schemas.microsoft.com/office/drawing/2014/main" id="{D003E138-7753-B942-94C2-227F950ABD8D}"/>
              </a:ext>
            </a:extLst>
          </p:cNvPr>
          <p:cNvSpPr/>
          <p:nvPr/>
        </p:nvSpPr>
        <p:spPr>
          <a:xfrm>
            <a:off x="5974801" y="5131469"/>
            <a:ext cx="6096000" cy="923330"/>
          </a:xfrm>
          <a:prstGeom prst="rect">
            <a:avLst/>
          </a:prstGeom>
        </p:spPr>
        <p:txBody>
          <a:bodyPr>
            <a:spAutoFit/>
          </a:bodyPr>
          <a:lstStyle/>
          <a:p>
            <a:r>
              <a:rPr lang="en-GB" dirty="0">
                <a:latin typeface="Times New Roman" panose="02020603050405020304" pitchFamily="18" charset="0"/>
                <a:cs typeface="Times New Roman" panose="02020603050405020304" pitchFamily="18" charset="0"/>
              </a:rPr>
              <a:t>Detection error trade-off (DET) curve is the graph of FAR vs FRR obtained by varying the </a:t>
            </a:r>
            <a:r>
              <a:rPr lang="en-GB" i="1" dirty="0">
                <a:latin typeface="Times New Roman" panose="02020603050405020304" pitchFamily="18" charset="0"/>
                <a:cs typeface="Times New Roman" panose="02020603050405020304" pitchFamily="18" charset="0"/>
              </a:rPr>
              <a:t>match threshold. </a:t>
            </a:r>
          </a:p>
          <a:p>
            <a:r>
              <a:rPr lang="en-GB" i="1" dirty="0">
                <a:latin typeface="Times New Roman" panose="02020603050405020304" pitchFamily="18" charset="0"/>
                <a:cs typeface="Times New Roman" panose="02020603050405020304" pitchFamily="18" charset="0"/>
              </a:rPr>
              <a:t>(Note: sometimes FRR is plotted vs FAR …)</a:t>
            </a:r>
            <a:endParaRPr lang="en-GB"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E255C23-E06F-3B4A-B2C2-23B0D7313365}"/>
              </a:ext>
            </a:extLst>
          </p:cNvPr>
          <p:cNvPicPr>
            <a:picLocks noChangeAspect="1"/>
          </p:cNvPicPr>
          <p:nvPr/>
        </p:nvPicPr>
        <p:blipFill>
          <a:blip r:embed="rId2"/>
          <a:stretch>
            <a:fillRect/>
          </a:stretch>
        </p:blipFill>
        <p:spPr>
          <a:xfrm>
            <a:off x="6225173" y="1726531"/>
            <a:ext cx="5221514" cy="3404938"/>
          </a:xfrm>
          <a:prstGeom prst="rect">
            <a:avLst/>
          </a:prstGeom>
        </p:spPr>
      </p:pic>
      <p:sp>
        <p:nvSpPr>
          <p:cNvPr id="11" name="Rectangle 10">
            <a:extLst>
              <a:ext uri="{FF2B5EF4-FFF2-40B4-BE49-F238E27FC236}">
                <a16:creationId xmlns:a16="http://schemas.microsoft.com/office/drawing/2014/main" id="{7C0ABB51-317E-7347-926D-85A76EDED329}"/>
              </a:ext>
            </a:extLst>
          </p:cNvPr>
          <p:cNvSpPr/>
          <p:nvPr/>
        </p:nvSpPr>
        <p:spPr>
          <a:xfrm>
            <a:off x="1348805" y="6416964"/>
            <a:ext cx="4161717" cy="307777"/>
          </a:xfrm>
          <a:prstGeom prst="rect">
            <a:avLst/>
          </a:prstGeom>
        </p:spPr>
        <p:txBody>
          <a:bodyPr wrap="none">
            <a:spAutoFit/>
          </a:bodyPr>
          <a:lstStyle/>
          <a:p>
            <a:r>
              <a:rPr lang="en-BE" sz="1400" dirty="0"/>
              <a:t>https://semiengineering.com/biometrics-for-the-iot/</a:t>
            </a:r>
          </a:p>
        </p:txBody>
      </p:sp>
      <p:sp>
        <p:nvSpPr>
          <p:cNvPr id="6" name="Content Placeholder 5">
            <a:extLst>
              <a:ext uri="{FF2B5EF4-FFF2-40B4-BE49-F238E27FC236}">
                <a16:creationId xmlns:a16="http://schemas.microsoft.com/office/drawing/2014/main" id="{6AF4632E-B3D2-1E41-BD46-463C315C7D68}"/>
              </a:ext>
            </a:extLst>
          </p:cNvPr>
          <p:cNvSpPr>
            <a:spLocks noGrp="1"/>
          </p:cNvSpPr>
          <p:nvPr>
            <p:ph idx="1"/>
          </p:nvPr>
        </p:nvSpPr>
        <p:spPr/>
        <p:txBody>
          <a:bodyPr/>
          <a:lstStyle/>
          <a:p>
            <a:endParaRPr lang="en-BE"/>
          </a:p>
        </p:txBody>
      </p:sp>
      <p:pic>
        <p:nvPicPr>
          <p:cNvPr id="12" name="Content Placeholder 1">
            <a:extLst>
              <a:ext uri="{FF2B5EF4-FFF2-40B4-BE49-F238E27FC236}">
                <a16:creationId xmlns:a16="http://schemas.microsoft.com/office/drawing/2014/main" id="{4FD5D6DC-CD58-A144-A103-CE179DC8F570}"/>
              </a:ext>
            </a:extLst>
          </p:cNvPr>
          <p:cNvPicPr>
            <a:picLocks noChangeAspect="1"/>
          </p:cNvPicPr>
          <p:nvPr/>
        </p:nvPicPr>
        <p:blipFill>
          <a:blip r:embed="rId3"/>
          <a:stretch>
            <a:fillRect/>
          </a:stretch>
        </p:blipFill>
        <p:spPr>
          <a:xfrm>
            <a:off x="576263" y="1708943"/>
            <a:ext cx="5399087" cy="4357690"/>
          </a:xfrm>
          <a:prstGeom prst="rect">
            <a:avLst/>
          </a:prstGeom>
        </p:spPr>
      </p:pic>
    </p:spTree>
    <p:extLst>
      <p:ext uri="{BB962C8B-B14F-4D97-AF65-F5344CB8AC3E}">
        <p14:creationId xmlns:p14="http://schemas.microsoft.com/office/powerpoint/2010/main" val="2371440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B060C7-3F6D-3C47-BDC3-2246A5186E41}"/>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6A987D63-1263-654C-90EB-57E24D1B9A70}"/>
              </a:ext>
            </a:extLst>
          </p:cNvPr>
          <p:cNvSpPr>
            <a:spLocks noGrp="1"/>
          </p:cNvSpPr>
          <p:nvPr>
            <p:ph type="sldNum" sz="quarter" idx="12"/>
          </p:nvPr>
        </p:nvSpPr>
        <p:spPr/>
        <p:txBody>
          <a:bodyPr/>
          <a:lstStyle/>
          <a:p>
            <a:fld id="{0A297500-7527-634B-90F4-69D0994C32B4}" type="slidenum">
              <a:rPr lang="nl-NL" smtClean="0"/>
              <a:t>63</a:t>
            </a:fld>
            <a:endParaRPr lang="nl-NL"/>
          </a:p>
        </p:txBody>
      </p:sp>
      <p:pic>
        <p:nvPicPr>
          <p:cNvPr id="6" name="Content Placeholder 5">
            <a:extLst>
              <a:ext uri="{FF2B5EF4-FFF2-40B4-BE49-F238E27FC236}">
                <a16:creationId xmlns:a16="http://schemas.microsoft.com/office/drawing/2014/main" id="{876D043C-ADFF-F346-8D3F-506C44370278}"/>
              </a:ext>
            </a:extLst>
          </p:cNvPr>
          <p:cNvPicPr>
            <a:picLocks noGrp="1" noChangeAspect="1"/>
          </p:cNvPicPr>
          <p:nvPr>
            <p:ph idx="1"/>
          </p:nvPr>
        </p:nvPicPr>
        <p:blipFill>
          <a:blip r:embed="rId2"/>
          <a:stretch>
            <a:fillRect/>
          </a:stretch>
        </p:blipFill>
        <p:spPr>
          <a:xfrm>
            <a:off x="576000" y="2052790"/>
            <a:ext cx="5399087" cy="2495032"/>
          </a:xfrm>
          <a:prstGeom prst="rect">
            <a:avLst/>
          </a:prstGeom>
        </p:spPr>
      </p:pic>
      <p:pic>
        <p:nvPicPr>
          <p:cNvPr id="11" name="Content Placeholder 10">
            <a:extLst>
              <a:ext uri="{FF2B5EF4-FFF2-40B4-BE49-F238E27FC236}">
                <a16:creationId xmlns:a16="http://schemas.microsoft.com/office/drawing/2014/main" id="{C0BFDEE7-16A6-414B-AFF4-257ADE4FCAB6}"/>
              </a:ext>
            </a:extLst>
          </p:cNvPr>
          <p:cNvPicPr>
            <a:picLocks noGrp="1" noChangeAspect="1"/>
          </p:cNvPicPr>
          <p:nvPr>
            <p:ph sz="quarter" idx="13"/>
          </p:nvPr>
        </p:nvPicPr>
        <p:blipFill>
          <a:blip r:embed="rId3"/>
          <a:stretch>
            <a:fillRect/>
          </a:stretch>
        </p:blipFill>
        <p:spPr>
          <a:xfrm>
            <a:off x="6644890" y="1655763"/>
            <a:ext cx="4544194" cy="4464050"/>
          </a:xfrm>
        </p:spPr>
      </p:pic>
      <p:sp>
        <p:nvSpPr>
          <p:cNvPr id="8" name="Title 7">
            <a:extLst>
              <a:ext uri="{FF2B5EF4-FFF2-40B4-BE49-F238E27FC236}">
                <a16:creationId xmlns:a16="http://schemas.microsoft.com/office/drawing/2014/main" id="{B574394A-5EE7-8D47-BA89-2ABF05950B02}"/>
              </a:ext>
            </a:extLst>
          </p:cNvPr>
          <p:cNvSpPr>
            <a:spLocks noGrp="1"/>
          </p:cNvSpPr>
          <p:nvPr>
            <p:ph type="title"/>
          </p:nvPr>
        </p:nvSpPr>
        <p:spPr/>
        <p:txBody>
          <a:bodyPr>
            <a:normAutofit fontScale="90000"/>
          </a:bodyPr>
          <a:lstStyle/>
          <a:p>
            <a:r>
              <a:rPr lang="en-BE" dirty="0"/>
              <a:t>Detection Error Trade-off (DET) </a:t>
            </a:r>
            <a:r>
              <a:rPr lang="en-BE" b="1" dirty="0"/>
              <a:t>curve</a:t>
            </a:r>
            <a:r>
              <a:rPr lang="en-BE" dirty="0"/>
              <a:t>: FRR vs FAR </a:t>
            </a:r>
          </a:p>
        </p:txBody>
      </p:sp>
      <p:sp>
        <p:nvSpPr>
          <p:cNvPr id="7" name="Rectangle 6">
            <a:extLst>
              <a:ext uri="{FF2B5EF4-FFF2-40B4-BE49-F238E27FC236}">
                <a16:creationId xmlns:a16="http://schemas.microsoft.com/office/drawing/2014/main" id="{2F6EBF49-BCD2-5148-BADE-68BD850D7F98}"/>
              </a:ext>
            </a:extLst>
          </p:cNvPr>
          <p:cNvSpPr/>
          <p:nvPr/>
        </p:nvSpPr>
        <p:spPr>
          <a:xfrm>
            <a:off x="576000" y="4917246"/>
            <a:ext cx="6096000" cy="923330"/>
          </a:xfrm>
          <a:prstGeom prst="rect">
            <a:avLst/>
          </a:prstGeom>
        </p:spPr>
        <p:txBody>
          <a:bodyPr>
            <a:spAutoFit/>
          </a:bodyPr>
          <a:lstStyle/>
          <a:p>
            <a:r>
              <a:rPr lang="en-GB" dirty="0">
                <a:latin typeface="Times New Roman" panose="02020603050405020304" pitchFamily="18" charset="0"/>
                <a:cs typeface="Times New Roman" panose="02020603050405020304" pitchFamily="18" charset="0"/>
              </a:rPr>
              <a:t>Detection error trade-off (DET) curve is the graph of FAR vs FRR obtained by varying the </a:t>
            </a:r>
            <a:r>
              <a:rPr lang="en-GB" i="1" dirty="0">
                <a:latin typeface="Times New Roman" panose="02020603050405020304" pitchFamily="18" charset="0"/>
                <a:cs typeface="Times New Roman" panose="02020603050405020304" pitchFamily="18" charset="0"/>
              </a:rPr>
              <a:t>match threshold. </a:t>
            </a:r>
          </a:p>
          <a:p>
            <a:r>
              <a:rPr lang="en-GB" i="1" dirty="0">
                <a:latin typeface="Times New Roman" panose="02020603050405020304" pitchFamily="18" charset="0"/>
                <a:cs typeface="Times New Roman" panose="02020603050405020304" pitchFamily="18" charset="0"/>
              </a:rPr>
              <a:t>(Note: sometimes FRR is plotted vs FAR …)</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2498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069D6F-0D22-9049-B258-50BBFCCD5F92}"/>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A6F1EBE0-0917-D24F-B390-2B3A5427F8F0}"/>
              </a:ext>
            </a:extLst>
          </p:cNvPr>
          <p:cNvSpPr>
            <a:spLocks noGrp="1"/>
          </p:cNvSpPr>
          <p:nvPr>
            <p:ph type="sldNum" sz="quarter" idx="12"/>
          </p:nvPr>
        </p:nvSpPr>
        <p:spPr/>
        <p:txBody>
          <a:bodyPr/>
          <a:lstStyle/>
          <a:p>
            <a:fld id="{0A297500-7527-634B-90F4-69D0994C32B4}" type="slidenum">
              <a:rPr lang="nl-NL" smtClean="0"/>
              <a:t>64</a:t>
            </a:fld>
            <a:endParaRPr lang="nl-NL"/>
          </a:p>
        </p:txBody>
      </p:sp>
      <p:pic>
        <p:nvPicPr>
          <p:cNvPr id="10" name="Content Placeholder 9">
            <a:extLst>
              <a:ext uri="{FF2B5EF4-FFF2-40B4-BE49-F238E27FC236}">
                <a16:creationId xmlns:a16="http://schemas.microsoft.com/office/drawing/2014/main" id="{9CB4937B-12C4-824E-AF5F-DC978C4E6609}"/>
              </a:ext>
            </a:extLst>
          </p:cNvPr>
          <p:cNvPicPr>
            <a:picLocks noGrp="1" noChangeAspect="1"/>
          </p:cNvPicPr>
          <p:nvPr>
            <p:ph idx="1"/>
          </p:nvPr>
        </p:nvPicPr>
        <p:blipFill>
          <a:blip r:embed="rId2"/>
          <a:stretch>
            <a:fillRect/>
          </a:stretch>
        </p:blipFill>
        <p:spPr>
          <a:xfrm>
            <a:off x="375444" y="2098068"/>
            <a:ext cx="5720556" cy="3372899"/>
          </a:xfrm>
          <a:prstGeom prst="rect">
            <a:avLst/>
          </a:prstGeom>
        </p:spPr>
      </p:pic>
      <p:pic>
        <p:nvPicPr>
          <p:cNvPr id="11" name="Content Placeholder 10">
            <a:extLst>
              <a:ext uri="{FF2B5EF4-FFF2-40B4-BE49-F238E27FC236}">
                <a16:creationId xmlns:a16="http://schemas.microsoft.com/office/drawing/2014/main" id="{B96FA49B-D935-C342-989E-D24FF45A4C45}"/>
              </a:ext>
            </a:extLst>
          </p:cNvPr>
          <p:cNvPicPr>
            <a:picLocks noGrp="1" noChangeAspect="1"/>
          </p:cNvPicPr>
          <p:nvPr>
            <p:ph sz="quarter" idx="13"/>
          </p:nvPr>
        </p:nvPicPr>
        <p:blipFill>
          <a:blip r:embed="rId3"/>
          <a:stretch>
            <a:fillRect/>
          </a:stretch>
        </p:blipFill>
        <p:spPr>
          <a:xfrm>
            <a:off x="6217055" y="2098068"/>
            <a:ext cx="5720554" cy="3372898"/>
          </a:xfrm>
          <a:prstGeom prst="rect">
            <a:avLst/>
          </a:prstGeom>
        </p:spPr>
      </p:pic>
      <p:sp>
        <p:nvSpPr>
          <p:cNvPr id="7" name="Title 6">
            <a:extLst>
              <a:ext uri="{FF2B5EF4-FFF2-40B4-BE49-F238E27FC236}">
                <a16:creationId xmlns:a16="http://schemas.microsoft.com/office/drawing/2014/main" id="{4E28428A-0771-7B43-B467-B2D5DD9C4792}"/>
              </a:ext>
            </a:extLst>
          </p:cNvPr>
          <p:cNvSpPr>
            <a:spLocks noGrp="1"/>
          </p:cNvSpPr>
          <p:nvPr>
            <p:ph type="title"/>
          </p:nvPr>
        </p:nvSpPr>
        <p:spPr/>
        <p:txBody>
          <a:bodyPr/>
          <a:lstStyle/>
          <a:p>
            <a:r>
              <a:rPr lang="en-BE" dirty="0"/>
              <a:t>DET and ROC </a:t>
            </a:r>
            <a:r>
              <a:rPr lang="en-BE" b="1" dirty="0"/>
              <a:t>curves</a:t>
            </a:r>
          </a:p>
        </p:txBody>
      </p:sp>
      <p:sp>
        <p:nvSpPr>
          <p:cNvPr id="12" name="TextBox 11">
            <a:extLst>
              <a:ext uri="{FF2B5EF4-FFF2-40B4-BE49-F238E27FC236}">
                <a16:creationId xmlns:a16="http://schemas.microsoft.com/office/drawing/2014/main" id="{F3DD3DC3-60B3-BB42-B01C-602B1C52D66A}"/>
              </a:ext>
            </a:extLst>
          </p:cNvPr>
          <p:cNvSpPr txBox="1"/>
          <p:nvPr/>
        </p:nvSpPr>
        <p:spPr>
          <a:xfrm>
            <a:off x="1039861" y="5582093"/>
            <a:ext cx="4459747" cy="338554"/>
          </a:xfrm>
          <a:prstGeom prst="rect">
            <a:avLst/>
          </a:prstGeom>
          <a:noFill/>
        </p:spPr>
        <p:txBody>
          <a:bodyPr wrap="none" rtlCol="0">
            <a:spAutoFit/>
          </a:bodyPr>
          <a:lstStyle/>
          <a:p>
            <a:r>
              <a:rPr lang="en-BE" sz="1600" dirty="0"/>
              <a:t>FRR (1- sensitivity/recall) vs FAR (1-specificity)</a:t>
            </a:r>
          </a:p>
        </p:txBody>
      </p:sp>
      <p:sp>
        <p:nvSpPr>
          <p:cNvPr id="13" name="TextBox 12">
            <a:extLst>
              <a:ext uri="{FF2B5EF4-FFF2-40B4-BE49-F238E27FC236}">
                <a16:creationId xmlns:a16="http://schemas.microsoft.com/office/drawing/2014/main" id="{6ED7B8D8-A687-8848-B9A5-6E459BF2A596}"/>
              </a:ext>
            </a:extLst>
          </p:cNvPr>
          <p:cNvSpPr txBox="1"/>
          <p:nvPr/>
        </p:nvSpPr>
        <p:spPr>
          <a:xfrm>
            <a:off x="6532885" y="5582093"/>
            <a:ext cx="5088894" cy="338554"/>
          </a:xfrm>
          <a:prstGeom prst="rect">
            <a:avLst/>
          </a:prstGeom>
          <a:noFill/>
        </p:spPr>
        <p:txBody>
          <a:bodyPr wrap="none" rtlCol="0">
            <a:spAutoFit/>
          </a:bodyPr>
          <a:lstStyle/>
          <a:p>
            <a:r>
              <a:rPr lang="en-BE" sz="1600" dirty="0"/>
              <a:t>TAR (sensitivity/recall) = 1- FRR vs FAR (1-specificity)</a:t>
            </a:r>
          </a:p>
        </p:txBody>
      </p:sp>
      <p:sp>
        <p:nvSpPr>
          <p:cNvPr id="14" name="Rectangle 13">
            <a:extLst>
              <a:ext uri="{FF2B5EF4-FFF2-40B4-BE49-F238E27FC236}">
                <a16:creationId xmlns:a16="http://schemas.microsoft.com/office/drawing/2014/main" id="{C702ECD1-02FD-E149-BCA8-B191EF6EC668}"/>
              </a:ext>
            </a:extLst>
          </p:cNvPr>
          <p:cNvSpPr/>
          <p:nvPr/>
        </p:nvSpPr>
        <p:spPr>
          <a:xfrm>
            <a:off x="488730" y="1266887"/>
            <a:ext cx="6096000" cy="923330"/>
          </a:xfrm>
          <a:prstGeom prst="rect">
            <a:avLst/>
          </a:prstGeom>
        </p:spPr>
        <p:txBody>
          <a:bodyPr>
            <a:spAutoFit/>
          </a:bodyPr>
          <a:lstStyle/>
          <a:p>
            <a:r>
              <a:rPr lang="en-GB" dirty="0"/>
              <a:t>Detection error trade-off (DET) curve, which is the graph of FRR vs FAR, which is obtained by varying the system parameters such as </a:t>
            </a:r>
            <a:r>
              <a:rPr lang="en-GB" i="1" dirty="0"/>
              <a:t>match threshold </a:t>
            </a:r>
            <a:endParaRPr lang="en-GB" dirty="0"/>
          </a:p>
        </p:txBody>
      </p:sp>
      <p:sp>
        <p:nvSpPr>
          <p:cNvPr id="15" name="Rectangle 14">
            <a:extLst>
              <a:ext uri="{FF2B5EF4-FFF2-40B4-BE49-F238E27FC236}">
                <a16:creationId xmlns:a16="http://schemas.microsoft.com/office/drawing/2014/main" id="{D57556C8-6549-1F4E-BBE0-6068ECF32496}"/>
              </a:ext>
            </a:extLst>
          </p:cNvPr>
          <p:cNvSpPr/>
          <p:nvPr/>
        </p:nvSpPr>
        <p:spPr>
          <a:xfrm>
            <a:off x="6471684" y="1266887"/>
            <a:ext cx="6096000" cy="923330"/>
          </a:xfrm>
          <a:prstGeom prst="rect">
            <a:avLst/>
          </a:prstGeom>
        </p:spPr>
        <p:txBody>
          <a:bodyPr>
            <a:spAutoFit/>
          </a:bodyPr>
          <a:lstStyle/>
          <a:p>
            <a:r>
              <a:rPr lang="en-GB" dirty="0"/>
              <a:t>Receiver operator characteristic (ROC) curve, which is similar to DET curve, but plots TAR (= 1- FRR) against FAR</a:t>
            </a:r>
          </a:p>
        </p:txBody>
      </p:sp>
    </p:spTree>
    <p:extLst>
      <p:ext uri="{BB962C8B-B14F-4D97-AF65-F5344CB8AC3E}">
        <p14:creationId xmlns:p14="http://schemas.microsoft.com/office/powerpoint/2010/main" val="2542043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C575EBA-69F5-5D4B-98B6-81188E964A34}"/>
              </a:ext>
            </a:extLst>
          </p:cNvPr>
          <p:cNvSpPr>
            <a:spLocks noGrp="1"/>
          </p:cNvSpPr>
          <p:nvPr>
            <p:ph idx="1"/>
          </p:nvPr>
        </p:nvSpPr>
        <p:spPr/>
        <p:txBody>
          <a:bodyPr>
            <a:normAutofit/>
          </a:bodyPr>
          <a:lstStyle/>
          <a:p>
            <a:pPr marL="457200" indent="-457200">
              <a:buFont typeface="+mj-lt"/>
              <a:buAutoNum type="arabicPeriod"/>
            </a:pPr>
            <a:r>
              <a:rPr lang="en-GB" dirty="0"/>
              <a:t>It is possible to attribute any FMR to any biometric, as the decision threshold criterion sweeps out its path from extremely conservative (“reject everyone,” ensuring that FMR = 0%), to extremely liberal (“accept everyone,” making FMR = 100%).</a:t>
            </a:r>
          </a:p>
          <a:p>
            <a:pPr marL="457200" indent="-457200">
              <a:buFont typeface="+mj-lt"/>
              <a:buAutoNum type="arabicPeriod"/>
            </a:pPr>
            <a:r>
              <a:rPr lang="en-GB" dirty="0"/>
              <a:t>As the ROC curves approach either of their corner limits, all biometrics converge, and look roughly comparable. They look equally accurate when high FMRs (e.g. 0.001) are tolerated.</a:t>
            </a:r>
          </a:p>
          <a:p>
            <a:pPr marL="457200" indent="-457200">
              <a:buFont typeface="+mj-lt"/>
              <a:buAutoNum type="arabicPeriod"/>
            </a:pPr>
            <a:r>
              <a:rPr lang="en-GB" dirty="0"/>
              <a:t>What is most important is the flatness of any ROC curve, (slope = likelihood ratio), since this reveals the extent to which the FMR can be reduced without much (or any) cost to </a:t>
            </a:r>
            <a:r>
              <a:rPr lang="en-GB" dirty="0" err="1"/>
              <a:t>FnMR</a:t>
            </a:r>
            <a:r>
              <a:rPr lang="en-GB" dirty="0"/>
              <a:t>.</a:t>
            </a:r>
          </a:p>
        </p:txBody>
      </p:sp>
      <p:sp>
        <p:nvSpPr>
          <p:cNvPr id="2" name="Footer Placeholder 1">
            <a:extLst>
              <a:ext uri="{FF2B5EF4-FFF2-40B4-BE49-F238E27FC236}">
                <a16:creationId xmlns:a16="http://schemas.microsoft.com/office/drawing/2014/main" id="{EEA20FB3-5345-DB4B-9E4B-71D28F0E9B7C}"/>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9F5864D9-5BE2-F646-A432-3211448CFDF9}"/>
              </a:ext>
            </a:extLst>
          </p:cNvPr>
          <p:cNvSpPr>
            <a:spLocks noGrp="1"/>
          </p:cNvSpPr>
          <p:nvPr>
            <p:ph type="sldNum" sz="quarter" idx="12"/>
          </p:nvPr>
        </p:nvSpPr>
        <p:spPr/>
        <p:txBody>
          <a:bodyPr/>
          <a:lstStyle/>
          <a:p>
            <a:fld id="{0A297500-7527-634B-90F4-69D0994C32B4}" type="slidenum">
              <a:rPr lang="nl-NL" smtClean="0"/>
              <a:t>65</a:t>
            </a:fld>
            <a:endParaRPr lang="nl-NL"/>
          </a:p>
        </p:txBody>
      </p:sp>
      <p:sp>
        <p:nvSpPr>
          <p:cNvPr id="7" name="Title 6">
            <a:extLst>
              <a:ext uri="{FF2B5EF4-FFF2-40B4-BE49-F238E27FC236}">
                <a16:creationId xmlns:a16="http://schemas.microsoft.com/office/drawing/2014/main" id="{826BE2A4-F21D-5B46-A0A4-AB3DC178A850}"/>
              </a:ext>
            </a:extLst>
          </p:cNvPr>
          <p:cNvSpPr>
            <a:spLocks noGrp="1"/>
          </p:cNvSpPr>
          <p:nvPr>
            <p:ph type="title"/>
          </p:nvPr>
        </p:nvSpPr>
        <p:spPr/>
        <p:txBody>
          <a:bodyPr>
            <a:normAutofit/>
          </a:bodyPr>
          <a:lstStyle/>
          <a:p>
            <a:r>
              <a:rPr lang="en-GB" dirty="0"/>
              <a:t>Three very important points to note</a:t>
            </a:r>
            <a:endParaRPr lang="en-BE" dirty="0"/>
          </a:p>
        </p:txBody>
      </p:sp>
      <p:sp>
        <p:nvSpPr>
          <p:cNvPr id="9" name="TextBox 8">
            <a:extLst>
              <a:ext uri="{FF2B5EF4-FFF2-40B4-BE49-F238E27FC236}">
                <a16:creationId xmlns:a16="http://schemas.microsoft.com/office/drawing/2014/main" id="{A6F14893-3A0A-8347-A178-57B6AF31AFD6}"/>
              </a:ext>
            </a:extLst>
          </p:cNvPr>
          <p:cNvSpPr txBox="1"/>
          <p:nvPr/>
        </p:nvSpPr>
        <p:spPr>
          <a:xfrm>
            <a:off x="900000" y="6164668"/>
            <a:ext cx="8103589" cy="738664"/>
          </a:xfrm>
          <a:prstGeom prst="rect">
            <a:avLst/>
          </a:prstGeom>
          <a:noFill/>
        </p:spPr>
        <p:txBody>
          <a:bodyPr wrap="square" rtlCol="0">
            <a:spAutoFit/>
          </a:bodyPr>
          <a:lstStyle/>
          <a:p>
            <a:r>
              <a:rPr lang="en-GB" sz="1400" dirty="0" err="1"/>
              <a:t>Daugman</a:t>
            </a:r>
            <a:r>
              <a:rPr lang="en-GB" sz="1400" dirty="0"/>
              <a:t> J (2007) Evolving methods in iris recognition. V</a:t>
            </a:r>
          </a:p>
          <a:p>
            <a:r>
              <a:rPr lang="en-GB" sz="1400" dirty="0"/>
              <a:t>IEEE International Conference on Biometrics: Theory, Applications, and Systems, (BTAS07), </a:t>
            </a:r>
          </a:p>
          <a:p>
            <a:r>
              <a:rPr lang="en-GB" sz="1400" u="sng" dirty="0">
                <a:hlinkClick r:id="rId2"/>
              </a:rPr>
              <a:t>http://www.cse.nd.edu/BTAS_07/John_Daugman_BTAS.pdf</a:t>
            </a:r>
            <a:r>
              <a:rPr lang="en-GB" sz="1400" dirty="0"/>
              <a:t>.</a:t>
            </a:r>
            <a:endParaRPr lang="en-BE" sz="1400" dirty="0"/>
          </a:p>
        </p:txBody>
      </p:sp>
    </p:spTree>
    <p:extLst>
      <p:ext uri="{BB962C8B-B14F-4D97-AF65-F5344CB8AC3E}">
        <p14:creationId xmlns:p14="http://schemas.microsoft.com/office/powerpoint/2010/main" val="4212120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DFBFF-F559-B949-AA3E-DFDC5427BB8E}"/>
              </a:ext>
            </a:extLst>
          </p:cNvPr>
          <p:cNvSpPr>
            <a:spLocks noGrp="1"/>
          </p:cNvSpPr>
          <p:nvPr>
            <p:ph idx="1"/>
          </p:nvPr>
        </p:nvSpPr>
        <p:spPr/>
        <p:txBody>
          <a:bodyPr/>
          <a:lstStyle/>
          <a:p>
            <a:r>
              <a:rPr lang="en-BE" dirty="0"/>
              <a:t>Since verification is a binary classification problem, why not reporting</a:t>
            </a:r>
          </a:p>
          <a:p>
            <a:pPr lvl="1"/>
            <a:r>
              <a:rPr lang="en-BE" i="1" dirty="0">
                <a:latin typeface="Times New Roman" panose="02020603050405020304" pitchFamily="18" charset="0"/>
                <a:cs typeface="Times New Roman" panose="02020603050405020304" pitchFamily="18" charset="0"/>
              </a:rPr>
              <a:t>classification</a:t>
            </a:r>
            <a:r>
              <a:rPr lang="en-BE" dirty="0"/>
              <a:t> </a:t>
            </a:r>
            <a:r>
              <a:rPr lang="en-BE" i="1" dirty="0">
                <a:latin typeface="Times New Roman" panose="02020603050405020304" pitchFamily="18" charset="0"/>
                <a:cs typeface="Times New Roman" panose="02020603050405020304" pitchFamily="18" charset="0"/>
              </a:rPr>
              <a:t>accuracy</a:t>
            </a:r>
            <a:endParaRPr lang="en-BE" dirty="0"/>
          </a:p>
          <a:p>
            <a:pPr lvl="1"/>
            <a:r>
              <a:rPr lang="en-US" i="1" dirty="0">
                <a:latin typeface="+mn-lt"/>
                <a:cs typeface="Times New Roman" panose="02020603050405020304" pitchFamily="18" charset="0"/>
              </a:rPr>
              <a:t>or </a:t>
            </a:r>
            <a:r>
              <a:rPr lang="en-BE" i="1" dirty="0">
                <a:latin typeface="Times New Roman" panose="02020603050405020304" pitchFamily="18" charset="0"/>
                <a:cs typeface="Times New Roman" panose="02020603050405020304" pitchFamily="18" charset="0"/>
              </a:rPr>
              <a:t>error rate = (1- accuracy)</a:t>
            </a:r>
            <a:r>
              <a:rPr lang="en-BE" dirty="0"/>
              <a:t> </a:t>
            </a:r>
          </a:p>
          <a:p>
            <a:pPr marL="0" indent="0">
              <a:buNone/>
            </a:pPr>
            <a:r>
              <a:rPr lang="en-BE" dirty="0"/>
              <a:t>as performance measure? </a:t>
            </a:r>
          </a:p>
          <a:p>
            <a:pPr marL="0" indent="0">
              <a:buNone/>
            </a:pPr>
            <a:r>
              <a:rPr lang="en-BE" dirty="0"/>
              <a:t>Hint: count number of genuine pairs and imposter pairs</a:t>
            </a:r>
          </a:p>
          <a:p>
            <a:r>
              <a:rPr lang="en-BE" dirty="0"/>
              <a:t>What about the Geometric Mean of TPR and TNR? </a:t>
            </a:r>
          </a:p>
          <a:p>
            <a:endParaRPr lang="en-BE" dirty="0"/>
          </a:p>
          <a:p>
            <a:endParaRPr lang="en-BE" dirty="0"/>
          </a:p>
          <a:p>
            <a:r>
              <a:rPr lang="en-BE" dirty="0"/>
              <a:t>What about sensitivity and specificity in this regard?</a:t>
            </a:r>
          </a:p>
          <a:p>
            <a:endParaRPr lang="en-BE" dirty="0"/>
          </a:p>
        </p:txBody>
      </p:sp>
      <p:sp>
        <p:nvSpPr>
          <p:cNvPr id="3" name="Footer Placeholder 2">
            <a:extLst>
              <a:ext uri="{FF2B5EF4-FFF2-40B4-BE49-F238E27FC236}">
                <a16:creationId xmlns:a16="http://schemas.microsoft.com/office/drawing/2014/main" id="{9DCB996C-B798-F941-BA19-C91F46DC7090}"/>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763013E9-E488-1C4F-857D-5DA5C3A788CC}"/>
              </a:ext>
            </a:extLst>
          </p:cNvPr>
          <p:cNvSpPr>
            <a:spLocks noGrp="1"/>
          </p:cNvSpPr>
          <p:nvPr>
            <p:ph type="sldNum" sz="quarter" idx="12"/>
          </p:nvPr>
        </p:nvSpPr>
        <p:spPr/>
        <p:txBody>
          <a:bodyPr/>
          <a:lstStyle/>
          <a:p>
            <a:fld id="{0A297500-7527-634B-90F4-69D0994C32B4}" type="slidenum">
              <a:rPr lang="nl-NL" smtClean="0"/>
              <a:t>66</a:t>
            </a:fld>
            <a:endParaRPr lang="nl-NL"/>
          </a:p>
        </p:txBody>
      </p:sp>
      <p:sp>
        <p:nvSpPr>
          <p:cNvPr id="5" name="Title 4">
            <a:extLst>
              <a:ext uri="{FF2B5EF4-FFF2-40B4-BE49-F238E27FC236}">
                <a16:creationId xmlns:a16="http://schemas.microsoft.com/office/drawing/2014/main" id="{8F4568C1-185C-9F44-B818-8906BA7BA9B9}"/>
              </a:ext>
            </a:extLst>
          </p:cNvPr>
          <p:cNvSpPr>
            <a:spLocks noGrp="1"/>
          </p:cNvSpPr>
          <p:nvPr>
            <p:ph type="title"/>
          </p:nvPr>
        </p:nvSpPr>
        <p:spPr/>
        <p:txBody>
          <a:bodyPr/>
          <a:lstStyle/>
          <a:p>
            <a:r>
              <a:rPr lang="en-BE" dirty="0"/>
              <a:t>Accuracy or error rate</a:t>
            </a:r>
          </a:p>
        </p:txBody>
      </p:sp>
      <p:pic>
        <p:nvPicPr>
          <p:cNvPr id="7" name="Picture 6">
            <a:extLst>
              <a:ext uri="{FF2B5EF4-FFF2-40B4-BE49-F238E27FC236}">
                <a16:creationId xmlns:a16="http://schemas.microsoft.com/office/drawing/2014/main" id="{485A224F-AC38-4645-AD95-4743E19A78F7}"/>
              </a:ext>
            </a:extLst>
          </p:cNvPr>
          <p:cNvPicPr>
            <a:picLocks noChangeAspect="1"/>
          </p:cNvPicPr>
          <p:nvPr/>
        </p:nvPicPr>
        <p:blipFill>
          <a:blip r:embed="rId3"/>
          <a:stretch>
            <a:fillRect/>
          </a:stretch>
        </p:blipFill>
        <p:spPr>
          <a:xfrm>
            <a:off x="3130144" y="4394605"/>
            <a:ext cx="4978400" cy="1130300"/>
          </a:xfrm>
          <a:prstGeom prst="rect">
            <a:avLst/>
          </a:prstGeom>
        </p:spPr>
      </p:pic>
      <p:pic>
        <p:nvPicPr>
          <p:cNvPr id="9" name="Picture 8">
            <a:extLst>
              <a:ext uri="{FF2B5EF4-FFF2-40B4-BE49-F238E27FC236}">
                <a16:creationId xmlns:a16="http://schemas.microsoft.com/office/drawing/2014/main" id="{74996EA8-0684-1A41-99A8-B67D60A1629E}"/>
              </a:ext>
            </a:extLst>
          </p:cNvPr>
          <p:cNvPicPr>
            <a:picLocks noChangeAspect="1"/>
          </p:cNvPicPr>
          <p:nvPr/>
        </p:nvPicPr>
        <p:blipFill>
          <a:blip r:embed="rId4"/>
          <a:stretch>
            <a:fillRect/>
          </a:stretch>
        </p:blipFill>
        <p:spPr>
          <a:xfrm>
            <a:off x="6216244" y="2015160"/>
            <a:ext cx="3784600" cy="1295400"/>
          </a:xfrm>
          <a:prstGeom prst="rect">
            <a:avLst/>
          </a:prstGeom>
        </p:spPr>
      </p:pic>
      <p:sp>
        <p:nvSpPr>
          <p:cNvPr id="10" name="TextBox 9">
            <a:extLst>
              <a:ext uri="{FF2B5EF4-FFF2-40B4-BE49-F238E27FC236}">
                <a16:creationId xmlns:a16="http://schemas.microsoft.com/office/drawing/2014/main" id="{CE8C2280-7ED9-EC4A-996A-354F451F6EAB}"/>
              </a:ext>
            </a:extLst>
          </p:cNvPr>
          <p:cNvSpPr txBox="1"/>
          <p:nvPr/>
        </p:nvSpPr>
        <p:spPr>
          <a:xfrm>
            <a:off x="6605080" y="3215894"/>
            <a:ext cx="1184940" cy="369332"/>
          </a:xfrm>
          <a:prstGeom prst="rect">
            <a:avLst/>
          </a:prstGeom>
          <a:noFill/>
        </p:spPr>
        <p:txBody>
          <a:bodyPr wrap="none" rtlCol="0">
            <a:spAutoFit/>
          </a:bodyPr>
          <a:lstStyle/>
          <a:p>
            <a:r>
              <a:rPr lang="en-BE" dirty="0"/>
              <a:t>sensitivity</a:t>
            </a:r>
          </a:p>
        </p:txBody>
      </p:sp>
      <p:sp>
        <p:nvSpPr>
          <p:cNvPr id="11" name="TextBox 10">
            <a:extLst>
              <a:ext uri="{FF2B5EF4-FFF2-40B4-BE49-F238E27FC236}">
                <a16:creationId xmlns:a16="http://schemas.microsoft.com/office/drawing/2014/main" id="{4AF89EDB-EA85-9B41-95FE-272C1907F77A}"/>
              </a:ext>
            </a:extLst>
          </p:cNvPr>
          <p:cNvSpPr txBox="1"/>
          <p:nvPr/>
        </p:nvSpPr>
        <p:spPr>
          <a:xfrm>
            <a:off x="8108544" y="3215894"/>
            <a:ext cx="1184940" cy="369332"/>
          </a:xfrm>
          <a:prstGeom prst="rect">
            <a:avLst/>
          </a:prstGeom>
          <a:noFill/>
        </p:spPr>
        <p:txBody>
          <a:bodyPr wrap="none" rtlCol="0">
            <a:spAutoFit/>
          </a:bodyPr>
          <a:lstStyle/>
          <a:p>
            <a:r>
              <a:rPr lang="en-BE" dirty="0"/>
              <a:t>specificity</a:t>
            </a:r>
          </a:p>
        </p:txBody>
      </p:sp>
    </p:spTree>
    <p:extLst>
      <p:ext uri="{BB962C8B-B14F-4D97-AF65-F5344CB8AC3E}">
        <p14:creationId xmlns:p14="http://schemas.microsoft.com/office/powerpoint/2010/main" val="2716002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4C03E-3B9B-CD40-8039-2A6CA6D5ECF1}"/>
              </a:ext>
            </a:extLst>
          </p:cNvPr>
          <p:cNvSpPr>
            <a:spLocks noGrp="1"/>
          </p:cNvSpPr>
          <p:nvPr>
            <p:ph idx="1"/>
          </p:nvPr>
        </p:nvSpPr>
        <p:spPr/>
        <p:txBody>
          <a:bodyPr>
            <a:normAutofit/>
          </a:bodyPr>
          <a:lstStyle/>
          <a:p>
            <a:r>
              <a:rPr lang="en-GB" sz="2000" i="1" dirty="0">
                <a:latin typeface="Times New Roman" panose="02020603050405020304" pitchFamily="18" charset="0"/>
                <a:cs typeface="Times New Roman" panose="02020603050405020304" pitchFamily="18" charset="0"/>
              </a:rPr>
              <a:t>Precision (positive predictive value (PPV)</a:t>
            </a:r>
          </a:p>
          <a:p>
            <a:pPr lvl="1"/>
            <a:r>
              <a:rPr lang="en-GB" sz="2000" i="1" dirty="0">
                <a:latin typeface="Times New Roman" panose="02020603050405020304" pitchFamily="18" charset="0"/>
                <a:cs typeface="Times New Roman" panose="02020603050405020304" pitchFamily="18" charset="0"/>
              </a:rPr>
              <a:t>PPV = TP/(TP+FP)</a:t>
            </a:r>
          </a:p>
          <a:p>
            <a:pPr lvl="1"/>
            <a:r>
              <a:rPr lang="en-GB" sz="2000" dirty="0"/>
              <a:t>the fraction of the positives detected that are actually correct</a:t>
            </a:r>
          </a:p>
          <a:p>
            <a:pPr lvl="1"/>
            <a:r>
              <a:rPr lang="en-GB" sz="2000" dirty="0"/>
              <a:t>as it combines results from both positive and negative samples, </a:t>
            </a:r>
            <a:r>
              <a:rPr lang="en-GB" sz="2000" dirty="0">
                <a:solidFill>
                  <a:srgbClr val="FF0000"/>
                </a:solidFill>
              </a:rPr>
              <a:t>it is class prior dependent!</a:t>
            </a:r>
            <a:r>
              <a:rPr lang="en-GB" sz="2000" dirty="0"/>
              <a:t> </a:t>
            </a:r>
          </a:p>
          <a:p>
            <a:r>
              <a:rPr lang="en-GB" sz="2000" i="1" dirty="0">
                <a:latin typeface="Times New Roman" panose="02020603050405020304" pitchFamily="18" charset="0"/>
                <a:cs typeface="Times New Roman" panose="02020603050405020304" pitchFamily="18" charset="0"/>
              </a:rPr>
              <a:t>Recall (TPR or sensitivity)</a:t>
            </a:r>
          </a:p>
          <a:p>
            <a:pPr lvl="1"/>
            <a:r>
              <a:rPr lang="en-GB" sz="2000" dirty="0"/>
              <a:t>the probability of correctly detecting a positive test sample</a:t>
            </a:r>
          </a:p>
          <a:p>
            <a:pPr lvl="1"/>
            <a:r>
              <a:rPr lang="en-GB" sz="2000" dirty="0"/>
              <a:t>it is only dependent on positive samples and hence </a:t>
            </a:r>
            <a:r>
              <a:rPr lang="en-GB" sz="2000" dirty="0">
                <a:solidFill>
                  <a:srgbClr val="FF0000"/>
                </a:solidFill>
              </a:rPr>
              <a:t>independent of class priors</a:t>
            </a:r>
            <a:r>
              <a:rPr lang="en-GB" sz="2000" dirty="0"/>
              <a:t> </a:t>
            </a:r>
          </a:p>
          <a:p>
            <a:r>
              <a:rPr lang="en-GB" sz="2000" i="1" dirty="0">
                <a:latin typeface="Times New Roman" panose="02020603050405020304" pitchFamily="18" charset="0"/>
                <a:cs typeface="Times New Roman" panose="02020603050405020304" pitchFamily="18" charset="0"/>
              </a:rPr>
              <a:t>F1-measure</a:t>
            </a:r>
            <a:r>
              <a:rPr lang="en-GB" sz="2000" i="1" dirty="0"/>
              <a:t>  or </a:t>
            </a:r>
            <a:r>
              <a:rPr lang="en-GB" sz="2000" i="1" dirty="0">
                <a:latin typeface="Times New Roman" panose="02020603050405020304" pitchFamily="18" charset="0"/>
                <a:cs typeface="Times New Roman" panose="02020603050405020304" pitchFamily="18" charset="0"/>
              </a:rPr>
              <a:t>score</a:t>
            </a:r>
            <a:r>
              <a:rPr lang="en-GB" sz="2000" i="1" dirty="0"/>
              <a:t> [0,1] </a:t>
            </a:r>
            <a:r>
              <a:rPr lang="en-GB" sz="2000" dirty="0"/>
              <a:t>is the harmonic mean of precision and recall:</a:t>
            </a:r>
          </a:p>
          <a:p>
            <a:endParaRPr lang="en-GB" sz="2000" dirty="0"/>
          </a:p>
          <a:p>
            <a:endParaRPr lang="en-GB" sz="2000" dirty="0"/>
          </a:p>
          <a:p>
            <a:pPr marL="457200" lvl="1" indent="0">
              <a:buNone/>
            </a:pPr>
            <a:r>
              <a:rPr lang="en-GB" sz="1800" dirty="0"/>
              <a:t>the Harmonic </a:t>
            </a:r>
            <a:r>
              <a:rPr lang="en-GB" sz="1800"/>
              <a:t>Mean penalizes </a:t>
            </a:r>
            <a:r>
              <a:rPr lang="en-GB" sz="1800" dirty="0"/>
              <a:t>the extreme values</a:t>
            </a:r>
            <a:endParaRPr lang="en-BE" sz="1600" dirty="0"/>
          </a:p>
          <a:p>
            <a:pPr lvl="1"/>
            <a:endParaRPr lang="en-GB" sz="2000" i="1"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AE22D67-83B0-EA40-B696-57517BC6982A}"/>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BBE48EA1-3C90-FD45-987B-163FB38B6E50}"/>
              </a:ext>
            </a:extLst>
          </p:cNvPr>
          <p:cNvSpPr>
            <a:spLocks noGrp="1"/>
          </p:cNvSpPr>
          <p:nvPr>
            <p:ph type="sldNum" sz="quarter" idx="12"/>
          </p:nvPr>
        </p:nvSpPr>
        <p:spPr/>
        <p:txBody>
          <a:bodyPr/>
          <a:lstStyle/>
          <a:p>
            <a:fld id="{0A297500-7527-634B-90F4-69D0994C32B4}" type="slidenum">
              <a:rPr lang="nl-NL" smtClean="0"/>
              <a:t>67</a:t>
            </a:fld>
            <a:endParaRPr lang="nl-NL"/>
          </a:p>
        </p:txBody>
      </p:sp>
      <p:sp>
        <p:nvSpPr>
          <p:cNvPr id="5" name="Title 4">
            <a:extLst>
              <a:ext uri="{FF2B5EF4-FFF2-40B4-BE49-F238E27FC236}">
                <a16:creationId xmlns:a16="http://schemas.microsoft.com/office/drawing/2014/main" id="{538CE64B-9B13-3F40-93A0-24C813D202FD}"/>
              </a:ext>
            </a:extLst>
          </p:cNvPr>
          <p:cNvSpPr>
            <a:spLocks noGrp="1"/>
          </p:cNvSpPr>
          <p:nvPr>
            <p:ph type="title"/>
          </p:nvPr>
        </p:nvSpPr>
        <p:spPr/>
        <p:txBody>
          <a:bodyPr/>
          <a:lstStyle/>
          <a:p>
            <a:r>
              <a:rPr lang="en-BE" dirty="0"/>
              <a:t>Precision-Recall curves</a:t>
            </a:r>
          </a:p>
        </p:txBody>
      </p:sp>
      <p:pic>
        <p:nvPicPr>
          <p:cNvPr id="8" name="Picture 7">
            <a:extLst>
              <a:ext uri="{FF2B5EF4-FFF2-40B4-BE49-F238E27FC236}">
                <a16:creationId xmlns:a16="http://schemas.microsoft.com/office/drawing/2014/main" id="{E9069EC3-3871-8E44-849A-8597A1A2C80C}"/>
              </a:ext>
            </a:extLst>
          </p:cNvPr>
          <p:cNvPicPr>
            <a:picLocks noChangeAspect="1"/>
          </p:cNvPicPr>
          <p:nvPr/>
        </p:nvPicPr>
        <p:blipFill>
          <a:blip r:embed="rId2"/>
          <a:stretch>
            <a:fillRect/>
          </a:stretch>
        </p:blipFill>
        <p:spPr>
          <a:xfrm>
            <a:off x="3267536" y="4830655"/>
            <a:ext cx="5288604" cy="742690"/>
          </a:xfrm>
          <a:prstGeom prst="rect">
            <a:avLst/>
          </a:prstGeom>
        </p:spPr>
      </p:pic>
    </p:spTree>
    <p:extLst>
      <p:ext uri="{BB962C8B-B14F-4D97-AF65-F5344CB8AC3E}">
        <p14:creationId xmlns:p14="http://schemas.microsoft.com/office/powerpoint/2010/main" val="3909373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1D15D3-15D5-8349-A3CE-4A0C891AF79B}"/>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815995B1-C7A1-1D4F-AD5D-9E96D154487C}"/>
              </a:ext>
            </a:extLst>
          </p:cNvPr>
          <p:cNvSpPr>
            <a:spLocks noGrp="1"/>
          </p:cNvSpPr>
          <p:nvPr>
            <p:ph type="sldNum" sz="quarter" idx="12"/>
          </p:nvPr>
        </p:nvSpPr>
        <p:spPr/>
        <p:txBody>
          <a:bodyPr/>
          <a:lstStyle/>
          <a:p>
            <a:fld id="{0A297500-7527-634B-90F4-69D0994C32B4}" type="slidenum">
              <a:rPr lang="nl-NL" smtClean="0"/>
              <a:t>68</a:t>
            </a:fld>
            <a:endParaRPr lang="nl-NL"/>
          </a:p>
        </p:txBody>
      </p:sp>
      <p:pic>
        <p:nvPicPr>
          <p:cNvPr id="10" name="Content Placeholder 9">
            <a:extLst>
              <a:ext uri="{FF2B5EF4-FFF2-40B4-BE49-F238E27FC236}">
                <a16:creationId xmlns:a16="http://schemas.microsoft.com/office/drawing/2014/main" id="{AF53CA8A-B8C1-4745-BA5A-716B2D37EB50}"/>
              </a:ext>
            </a:extLst>
          </p:cNvPr>
          <p:cNvPicPr>
            <a:picLocks noGrp="1" noChangeAspect="1"/>
          </p:cNvPicPr>
          <p:nvPr>
            <p:ph idx="1"/>
          </p:nvPr>
        </p:nvPicPr>
        <p:blipFill>
          <a:blip r:embed="rId2"/>
          <a:stretch>
            <a:fillRect/>
          </a:stretch>
        </p:blipFill>
        <p:spPr>
          <a:xfrm>
            <a:off x="696913" y="997368"/>
            <a:ext cx="5399087" cy="4049315"/>
          </a:xfrm>
          <a:prstGeom prst="rect">
            <a:avLst/>
          </a:prstGeom>
        </p:spPr>
      </p:pic>
      <p:pic>
        <p:nvPicPr>
          <p:cNvPr id="9" name="Content Placeholder 8">
            <a:extLst>
              <a:ext uri="{FF2B5EF4-FFF2-40B4-BE49-F238E27FC236}">
                <a16:creationId xmlns:a16="http://schemas.microsoft.com/office/drawing/2014/main" id="{A9DA8E11-A951-4F4A-872C-A5FEC2462032}"/>
              </a:ext>
            </a:extLst>
          </p:cNvPr>
          <p:cNvPicPr>
            <a:picLocks noGrp="1" noChangeAspect="1"/>
          </p:cNvPicPr>
          <p:nvPr>
            <p:ph sz="quarter" idx="13"/>
          </p:nvPr>
        </p:nvPicPr>
        <p:blipFill>
          <a:blip r:embed="rId3"/>
          <a:stretch>
            <a:fillRect/>
          </a:stretch>
        </p:blipFill>
        <p:spPr>
          <a:xfrm>
            <a:off x="6215325" y="997368"/>
            <a:ext cx="5400675" cy="4050506"/>
          </a:xfrm>
          <a:prstGeom prst="rect">
            <a:avLst/>
          </a:prstGeom>
        </p:spPr>
      </p:pic>
      <p:sp>
        <p:nvSpPr>
          <p:cNvPr id="6" name="Title 5">
            <a:extLst>
              <a:ext uri="{FF2B5EF4-FFF2-40B4-BE49-F238E27FC236}">
                <a16:creationId xmlns:a16="http://schemas.microsoft.com/office/drawing/2014/main" id="{BE8A64F3-9B11-6949-B25F-E4148D66DDAB}"/>
              </a:ext>
            </a:extLst>
          </p:cNvPr>
          <p:cNvSpPr>
            <a:spLocks noGrp="1"/>
          </p:cNvSpPr>
          <p:nvPr>
            <p:ph type="title"/>
          </p:nvPr>
        </p:nvSpPr>
        <p:spPr/>
        <p:txBody>
          <a:bodyPr/>
          <a:lstStyle/>
          <a:p>
            <a:r>
              <a:rPr lang="en-BE" dirty="0"/>
              <a:t>ROC vs PR curves</a:t>
            </a:r>
          </a:p>
        </p:txBody>
      </p:sp>
      <p:sp>
        <p:nvSpPr>
          <p:cNvPr id="11" name="Rectangle 10">
            <a:extLst>
              <a:ext uri="{FF2B5EF4-FFF2-40B4-BE49-F238E27FC236}">
                <a16:creationId xmlns:a16="http://schemas.microsoft.com/office/drawing/2014/main" id="{7CA6DCE7-EC00-FF4E-BF77-8D1DABE704F6}"/>
              </a:ext>
            </a:extLst>
          </p:cNvPr>
          <p:cNvSpPr/>
          <p:nvPr/>
        </p:nvSpPr>
        <p:spPr>
          <a:xfrm>
            <a:off x="751276" y="4979806"/>
            <a:ext cx="10450800" cy="923330"/>
          </a:xfrm>
          <a:prstGeom prst="rect">
            <a:avLst/>
          </a:prstGeom>
        </p:spPr>
        <p:txBody>
          <a:bodyPr wrap="square">
            <a:spAutoFit/>
          </a:bodyPr>
          <a:lstStyle/>
          <a:p>
            <a:r>
              <a:rPr lang="en-GB" dirty="0">
                <a:solidFill>
                  <a:srgbClr val="555555"/>
                </a:solidFill>
                <a:latin typeface="Helvetica Neue" panose="02000503000000020004" pitchFamily="2" charset="0"/>
              </a:rPr>
              <a:t>While the baseline is fixed with ROC, the baseline of [precision-recall curve] is determined by the ratio of positives (P) and negatives (N) as y = P / (P + N). </a:t>
            </a:r>
          </a:p>
          <a:p>
            <a:r>
              <a:rPr lang="en-GB" dirty="0">
                <a:solidFill>
                  <a:srgbClr val="555555"/>
                </a:solidFill>
                <a:latin typeface="Helvetica Neue" panose="02000503000000020004" pitchFamily="2" charset="0"/>
              </a:rPr>
              <a:t>For instance, we have y = 0.5 for a balanced class distribution …</a:t>
            </a:r>
            <a:endParaRPr lang="en-BE" dirty="0"/>
          </a:p>
        </p:txBody>
      </p:sp>
    </p:spTree>
    <p:extLst>
      <p:ext uri="{BB962C8B-B14F-4D97-AF65-F5344CB8AC3E}">
        <p14:creationId xmlns:p14="http://schemas.microsoft.com/office/powerpoint/2010/main" val="513799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6F5021A-88C3-304D-AD4B-0744FCA2AB8A}"/>
              </a:ext>
            </a:extLst>
          </p:cNvPr>
          <p:cNvSpPr>
            <a:spLocks noGrp="1"/>
          </p:cNvSpPr>
          <p:nvPr>
            <p:ph idx="1"/>
          </p:nvPr>
        </p:nvSpPr>
        <p:spPr/>
        <p:txBody>
          <a:bodyPr>
            <a:normAutofit/>
          </a:bodyPr>
          <a:lstStyle/>
          <a:p>
            <a:pPr fontAlgn="base"/>
            <a:r>
              <a:rPr lang="en-GB" sz="2000" dirty="0"/>
              <a:t>In a general binary classification context, the recommendations for use of ROC curves and PR curves are:</a:t>
            </a:r>
          </a:p>
          <a:p>
            <a:pPr lvl="1" fontAlgn="base"/>
            <a:r>
              <a:rPr lang="en-GB" sz="2000" dirty="0"/>
              <a:t>ROC curves should be used when there are roughly equal numbers of observations for each class.</a:t>
            </a:r>
          </a:p>
          <a:p>
            <a:pPr lvl="1" fontAlgn="base"/>
            <a:r>
              <a:rPr lang="en-GB" sz="2000" dirty="0"/>
              <a:t>PR curves should be used when there is a moderate to large class imbalance.</a:t>
            </a:r>
          </a:p>
          <a:p>
            <a:pPr fontAlgn="base"/>
            <a:r>
              <a:rPr lang="en-GB" sz="2000" dirty="0"/>
              <a:t>Why? ROC curves present an optimistic picture of the model on datasets with a class imbalance, because of the use of true negatives in the False Positive Rate in the ROC Curve and the careful avoidance of this rate in the Precision-Recall curve.</a:t>
            </a:r>
            <a:endParaRPr lang="en-GB" sz="1800" dirty="0"/>
          </a:p>
          <a:p>
            <a:r>
              <a:rPr lang="en-GB" sz="2000" dirty="0"/>
              <a:t>In a verification testing scenario we have a highly imbalanced set (imposter pairs vastly outnumber the genuine pairs). Do the above recommendations still hold?</a:t>
            </a:r>
          </a:p>
          <a:p>
            <a:endParaRPr lang="en-BE" sz="2000" dirty="0"/>
          </a:p>
        </p:txBody>
      </p:sp>
      <p:sp>
        <p:nvSpPr>
          <p:cNvPr id="2" name="Footer Placeholder 1">
            <a:extLst>
              <a:ext uri="{FF2B5EF4-FFF2-40B4-BE49-F238E27FC236}">
                <a16:creationId xmlns:a16="http://schemas.microsoft.com/office/drawing/2014/main" id="{99753417-B4BE-BE4C-A0F3-B0CED903957F}"/>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56F9C48C-0B62-5442-B2C8-9EFB4BF7B549}"/>
              </a:ext>
            </a:extLst>
          </p:cNvPr>
          <p:cNvSpPr>
            <a:spLocks noGrp="1"/>
          </p:cNvSpPr>
          <p:nvPr>
            <p:ph type="sldNum" sz="quarter" idx="12"/>
          </p:nvPr>
        </p:nvSpPr>
        <p:spPr/>
        <p:txBody>
          <a:bodyPr/>
          <a:lstStyle/>
          <a:p>
            <a:fld id="{0A297500-7527-634B-90F4-69D0994C32B4}" type="slidenum">
              <a:rPr lang="nl-NL" smtClean="0"/>
              <a:t>69</a:t>
            </a:fld>
            <a:endParaRPr lang="nl-NL"/>
          </a:p>
        </p:txBody>
      </p:sp>
      <p:sp>
        <p:nvSpPr>
          <p:cNvPr id="6" name="Title 5">
            <a:extLst>
              <a:ext uri="{FF2B5EF4-FFF2-40B4-BE49-F238E27FC236}">
                <a16:creationId xmlns:a16="http://schemas.microsoft.com/office/drawing/2014/main" id="{F3D62725-E09E-034E-830A-3DC8B9DB8F75}"/>
              </a:ext>
            </a:extLst>
          </p:cNvPr>
          <p:cNvSpPr>
            <a:spLocks noGrp="1"/>
          </p:cNvSpPr>
          <p:nvPr>
            <p:ph type="title"/>
          </p:nvPr>
        </p:nvSpPr>
        <p:spPr/>
        <p:txBody>
          <a:bodyPr>
            <a:normAutofit/>
          </a:bodyPr>
          <a:lstStyle/>
          <a:p>
            <a:r>
              <a:rPr lang="en-GB" dirty="0"/>
              <a:t>When to Use ROC vs. Precision-Recall Curves?</a:t>
            </a:r>
            <a:endParaRPr lang="en-BE" dirty="0"/>
          </a:p>
        </p:txBody>
      </p:sp>
    </p:spTree>
    <p:extLst>
      <p:ext uri="{BB962C8B-B14F-4D97-AF65-F5344CB8AC3E}">
        <p14:creationId xmlns:p14="http://schemas.microsoft.com/office/powerpoint/2010/main" val="696634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5AFEC0-E5B1-5442-A227-7A6AAF9AEACB}"/>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08B8D8DB-5BC4-A14B-9491-49C10B9A651F}"/>
              </a:ext>
            </a:extLst>
          </p:cNvPr>
          <p:cNvSpPr>
            <a:spLocks noGrp="1"/>
          </p:cNvSpPr>
          <p:nvPr>
            <p:ph type="sldNum" sz="quarter" idx="12"/>
          </p:nvPr>
        </p:nvSpPr>
        <p:spPr/>
        <p:txBody>
          <a:bodyPr/>
          <a:lstStyle/>
          <a:p>
            <a:fld id="{0A297500-7527-634B-90F4-69D0994C32B4}" type="slidenum">
              <a:rPr lang="nl-NL" smtClean="0"/>
              <a:t>7</a:t>
            </a:fld>
            <a:endParaRPr lang="nl-NL"/>
          </a:p>
        </p:txBody>
      </p:sp>
      <p:pic>
        <p:nvPicPr>
          <p:cNvPr id="8" name="Content Placeholder 7">
            <a:extLst>
              <a:ext uri="{FF2B5EF4-FFF2-40B4-BE49-F238E27FC236}">
                <a16:creationId xmlns:a16="http://schemas.microsoft.com/office/drawing/2014/main" id="{68611EC2-7EC6-FF49-B890-E6F510A7BC26}"/>
              </a:ext>
            </a:extLst>
          </p:cNvPr>
          <p:cNvPicPr>
            <a:picLocks noGrp="1" noChangeAspect="1"/>
          </p:cNvPicPr>
          <p:nvPr>
            <p:ph idx="1"/>
          </p:nvPr>
        </p:nvPicPr>
        <p:blipFill>
          <a:blip r:embed="rId2"/>
          <a:srcRect/>
          <a:stretch/>
        </p:blipFill>
        <p:spPr>
          <a:xfrm>
            <a:off x="154765" y="1806565"/>
            <a:ext cx="5818303" cy="3863835"/>
          </a:xfrm>
        </p:spPr>
      </p:pic>
      <p:pic>
        <p:nvPicPr>
          <p:cNvPr id="10" name="Content Placeholder 9">
            <a:extLst>
              <a:ext uri="{FF2B5EF4-FFF2-40B4-BE49-F238E27FC236}">
                <a16:creationId xmlns:a16="http://schemas.microsoft.com/office/drawing/2014/main" id="{F3B8B0D9-BE1C-1D44-99C4-4ED1FAF0256D}"/>
              </a:ext>
            </a:extLst>
          </p:cNvPr>
          <p:cNvPicPr>
            <a:picLocks noGrp="1" noChangeAspect="1"/>
          </p:cNvPicPr>
          <p:nvPr>
            <p:ph sz="quarter" idx="13"/>
          </p:nvPr>
        </p:nvPicPr>
        <p:blipFill>
          <a:blip r:embed="rId3"/>
          <a:stretch>
            <a:fillRect/>
          </a:stretch>
        </p:blipFill>
        <p:spPr>
          <a:xfrm>
            <a:off x="6139882" y="1995054"/>
            <a:ext cx="5818303" cy="3429000"/>
          </a:xfrm>
        </p:spPr>
      </p:pic>
      <p:sp>
        <p:nvSpPr>
          <p:cNvPr id="6" name="Title 5">
            <a:extLst>
              <a:ext uri="{FF2B5EF4-FFF2-40B4-BE49-F238E27FC236}">
                <a16:creationId xmlns:a16="http://schemas.microsoft.com/office/drawing/2014/main" id="{0D0AF68A-BD1C-5946-9111-762D20444BAB}"/>
              </a:ext>
            </a:extLst>
          </p:cNvPr>
          <p:cNvSpPr>
            <a:spLocks noGrp="1"/>
          </p:cNvSpPr>
          <p:nvPr>
            <p:ph type="title"/>
          </p:nvPr>
        </p:nvSpPr>
        <p:spPr/>
        <p:txBody>
          <a:bodyPr>
            <a:normAutofit/>
          </a:bodyPr>
          <a:lstStyle/>
          <a:p>
            <a:r>
              <a:rPr lang="en-BE" sz="2800" dirty="0"/>
              <a:t>Number of automated teller machines (ATM) per 100.000 adults</a:t>
            </a:r>
          </a:p>
        </p:txBody>
      </p:sp>
      <p:sp>
        <p:nvSpPr>
          <p:cNvPr id="11" name="TextBox 10">
            <a:extLst>
              <a:ext uri="{FF2B5EF4-FFF2-40B4-BE49-F238E27FC236}">
                <a16:creationId xmlns:a16="http://schemas.microsoft.com/office/drawing/2014/main" id="{A293A586-A90B-F149-A8C4-83CE098C6C06}"/>
              </a:ext>
            </a:extLst>
          </p:cNvPr>
          <p:cNvSpPr txBox="1"/>
          <p:nvPr/>
        </p:nvSpPr>
        <p:spPr>
          <a:xfrm>
            <a:off x="1381990" y="5840668"/>
            <a:ext cx="3506088" cy="369332"/>
          </a:xfrm>
          <a:prstGeom prst="rect">
            <a:avLst/>
          </a:prstGeom>
          <a:noFill/>
        </p:spPr>
        <p:txBody>
          <a:bodyPr wrap="none" rtlCol="0">
            <a:spAutoFit/>
          </a:bodyPr>
          <a:lstStyle/>
          <a:p>
            <a:r>
              <a:rPr lang="en-BE" dirty="0"/>
              <a:t>2020: 4.3 million units worldwide</a:t>
            </a:r>
          </a:p>
        </p:txBody>
      </p:sp>
    </p:spTree>
    <p:extLst>
      <p:ext uri="{BB962C8B-B14F-4D97-AF65-F5344CB8AC3E}">
        <p14:creationId xmlns:p14="http://schemas.microsoft.com/office/powerpoint/2010/main" val="3504077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5FDF94-6A33-3D4C-8A5C-1BFF81795874}"/>
              </a:ext>
            </a:extLst>
          </p:cNvPr>
          <p:cNvSpPr>
            <a:spLocks noGrp="1"/>
          </p:cNvSpPr>
          <p:nvPr>
            <p:ph idx="1"/>
          </p:nvPr>
        </p:nvSpPr>
        <p:spPr>
          <a:xfrm>
            <a:off x="576000" y="1656000"/>
            <a:ext cx="5748600" cy="4464000"/>
          </a:xfrm>
        </p:spPr>
        <p:txBody>
          <a:bodyPr/>
          <a:lstStyle/>
          <a:p>
            <a:r>
              <a:rPr lang="en-GB" dirty="0"/>
              <a:t>FAR for fixed FRR</a:t>
            </a:r>
          </a:p>
          <a:p>
            <a:r>
              <a:rPr lang="en-GB" dirty="0"/>
              <a:t>FRR or true acceptance rate (TAR = 1 -</a:t>
            </a:r>
            <a:r>
              <a:rPr lang="en-BE" dirty="0"/>
              <a:t> </a:t>
            </a:r>
            <a:r>
              <a:rPr lang="en-GB" dirty="0"/>
              <a:t>FRR), at fixed FAR</a:t>
            </a:r>
          </a:p>
          <a:p>
            <a:r>
              <a:rPr lang="en-GB" b="1" dirty="0"/>
              <a:t>Equal error rate (EER)</a:t>
            </a:r>
            <a:r>
              <a:rPr lang="en-GB" dirty="0"/>
              <a:t>, operating point where FAR = FRR </a:t>
            </a:r>
          </a:p>
          <a:p>
            <a:r>
              <a:rPr lang="en-GB" b="1" dirty="0"/>
              <a:t>Area Under the Curve (AUC)</a:t>
            </a:r>
            <a:r>
              <a:rPr lang="en-GB" dirty="0"/>
              <a:t>: area under the ROC curve ([0.5,1])</a:t>
            </a:r>
          </a:p>
          <a:p>
            <a:endParaRPr lang="en-GB" dirty="0"/>
          </a:p>
          <a:p>
            <a:endParaRPr lang="en-BE" dirty="0"/>
          </a:p>
        </p:txBody>
      </p:sp>
      <p:sp>
        <p:nvSpPr>
          <p:cNvPr id="3" name="Footer Placeholder 2">
            <a:extLst>
              <a:ext uri="{FF2B5EF4-FFF2-40B4-BE49-F238E27FC236}">
                <a16:creationId xmlns:a16="http://schemas.microsoft.com/office/drawing/2014/main" id="{A74ECEDA-0DF2-CC4E-A948-C4CCD5431E76}"/>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51C783A5-20A3-D247-9983-7672A667EDF8}"/>
              </a:ext>
            </a:extLst>
          </p:cNvPr>
          <p:cNvSpPr>
            <a:spLocks noGrp="1"/>
          </p:cNvSpPr>
          <p:nvPr>
            <p:ph type="sldNum" sz="quarter" idx="12"/>
          </p:nvPr>
        </p:nvSpPr>
        <p:spPr/>
        <p:txBody>
          <a:bodyPr/>
          <a:lstStyle/>
          <a:p>
            <a:fld id="{0A297500-7527-634B-90F4-69D0994C32B4}" type="slidenum">
              <a:rPr lang="nl-NL" smtClean="0"/>
              <a:t>70</a:t>
            </a:fld>
            <a:endParaRPr lang="nl-NL"/>
          </a:p>
        </p:txBody>
      </p:sp>
      <p:sp>
        <p:nvSpPr>
          <p:cNvPr id="5" name="Title 4">
            <a:extLst>
              <a:ext uri="{FF2B5EF4-FFF2-40B4-BE49-F238E27FC236}">
                <a16:creationId xmlns:a16="http://schemas.microsoft.com/office/drawing/2014/main" id="{F42AB605-0CFE-3B4D-AA75-BCB2C0007EFD}"/>
              </a:ext>
            </a:extLst>
          </p:cNvPr>
          <p:cNvSpPr>
            <a:spLocks noGrp="1"/>
          </p:cNvSpPr>
          <p:nvPr>
            <p:ph type="title"/>
          </p:nvPr>
        </p:nvSpPr>
        <p:spPr/>
        <p:txBody>
          <a:bodyPr/>
          <a:lstStyle/>
          <a:p>
            <a:r>
              <a:rPr lang="en-BE" dirty="0"/>
              <a:t>Verification performance </a:t>
            </a:r>
            <a:r>
              <a:rPr lang="en-BE" b="1" dirty="0"/>
              <a:t>numbers</a:t>
            </a:r>
          </a:p>
        </p:txBody>
      </p:sp>
      <p:pic>
        <p:nvPicPr>
          <p:cNvPr id="7" name="Picture 6">
            <a:extLst>
              <a:ext uri="{FF2B5EF4-FFF2-40B4-BE49-F238E27FC236}">
                <a16:creationId xmlns:a16="http://schemas.microsoft.com/office/drawing/2014/main" id="{46E8EDFA-5E8C-6749-99A8-A4025FD8C437}"/>
              </a:ext>
            </a:extLst>
          </p:cNvPr>
          <p:cNvPicPr>
            <a:picLocks noChangeAspect="1"/>
          </p:cNvPicPr>
          <p:nvPr/>
        </p:nvPicPr>
        <p:blipFill>
          <a:blip r:embed="rId2"/>
          <a:stretch>
            <a:fillRect/>
          </a:stretch>
        </p:blipFill>
        <p:spPr>
          <a:xfrm>
            <a:off x="6595470" y="1359036"/>
            <a:ext cx="3230130" cy="2952750"/>
          </a:xfrm>
          <a:prstGeom prst="rect">
            <a:avLst/>
          </a:prstGeom>
        </p:spPr>
      </p:pic>
      <p:pic>
        <p:nvPicPr>
          <p:cNvPr id="6" name="Picture 5">
            <a:extLst>
              <a:ext uri="{FF2B5EF4-FFF2-40B4-BE49-F238E27FC236}">
                <a16:creationId xmlns:a16="http://schemas.microsoft.com/office/drawing/2014/main" id="{4A5EAA01-7BD7-E649-BED5-848A0823C143}"/>
              </a:ext>
            </a:extLst>
          </p:cNvPr>
          <p:cNvPicPr>
            <a:picLocks noChangeAspect="1"/>
          </p:cNvPicPr>
          <p:nvPr/>
        </p:nvPicPr>
        <p:blipFill>
          <a:blip r:embed="rId3"/>
          <a:stretch>
            <a:fillRect/>
          </a:stretch>
        </p:blipFill>
        <p:spPr>
          <a:xfrm>
            <a:off x="9082725" y="3529987"/>
            <a:ext cx="2590800" cy="2476500"/>
          </a:xfrm>
          <a:prstGeom prst="rect">
            <a:avLst/>
          </a:prstGeom>
        </p:spPr>
      </p:pic>
    </p:spTree>
    <p:extLst>
      <p:ext uri="{BB962C8B-B14F-4D97-AF65-F5344CB8AC3E}">
        <p14:creationId xmlns:p14="http://schemas.microsoft.com/office/powerpoint/2010/main" val="2623861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81685B-3635-5F42-A425-C44065CD6537}"/>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6579C610-8127-1E46-867D-1A073AF79963}"/>
              </a:ext>
            </a:extLst>
          </p:cNvPr>
          <p:cNvSpPr>
            <a:spLocks noGrp="1"/>
          </p:cNvSpPr>
          <p:nvPr>
            <p:ph type="sldNum" sz="quarter" idx="12"/>
          </p:nvPr>
        </p:nvSpPr>
        <p:spPr/>
        <p:txBody>
          <a:bodyPr/>
          <a:lstStyle/>
          <a:p>
            <a:fld id="{0A297500-7527-634B-90F4-69D0994C32B4}" type="slidenum">
              <a:rPr lang="nl-NL" smtClean="0"/>
              <a:t>71</a:t>
            </a:fld>
            <a:endParaRPr lang="nl-NL"/>
          </a:p>
        </p:txBody>
      </p:sp>
      <p:sp>
        <p:nvSpPr>
          <p:cNvPr id="7" name="Content Placeholder 6">
            <a:extLst>
              <a:ext uri="{FF2B5EF4-FFF2-40B4-BE49-F238E27FC236}">
                <a16:creationId xmlns:a16="http://schemas.microsoft.com/office/drawing/2014/main" id="{C6A79146-CCDA-0D4D-8EC2-7A15FAD0CF71}"/>
              </a:ext>
            </a:extLst>
          </p:cNvPr>
          <p:cNvSpPr>
            <a:spLocks noGrp="1"/>
          </p:cNvSpPr>
          <p:nvPr>
            <p:ph idx="1"/>
          </p:nvPr>
        </p:nvSpPr>
        <p:spPr>
          <a:xfrm>
            <a:off x="576000" y="1656000"/>
            <a:ext cx="5834528" cy="4464000"/>
          </a:xfrm>
        </p:spPr>
        <p:txBody>
          <a:bodyPr>
            <a:normAutofit/>
          </a:bodyPr>
          <a:lstStyle/>
          <a:p>
            <a:r>
              <a:rPr lang="en-GB" sz="1800" dirty="0"/>
              <a:t>In this example the AUC of classifier B is greater than A; hence, it achieves “overall” better performance. </a:t>
            </a:r>
          </a:p>
          <a:p>
            <a:r>
              <a:rPr lang="en-GB" sz="1800" dirty="0"/>
              <a:t>The grey area is common in both classifiers, while the red area represents the area where classifier B outperforms classifier A. </a:t>
            </a:r>
          </a:p>
          <a:p>
            <a:r>
              <a:rPr lang="en-GB" sz="1800" dirty="0"/>
              <a:t>It is possible for a lower AUC classifier to outperform a higher AUC classifier in a specific region. </a:t>
            </a:r>
          </a:p>
          <a:p>
            <a:r>
              <a:rPr lang="en-GB" sz="1800" dirty="0"/>
              <a:t>In this example, the classifier B outperforms A except at FPR &gt; 0.6 where A has a slight difference (blue shaded area). </a:t>
            </a:r>
          </a:p>
          <a:p>
            <a:r>
              <a:rPr lang="en-GB" sz="1800" dirty="0"/>
              <a:t>Two classifiers with two different ROC curves may have the same AUC score.</a:t>
            </a:r>
            <a:endParaRPr lang="en-BE" sz="1800" dirty="0"/>
          </a:p>
        </p:txBody>
      </p:sp>
      <p:pic>
        <p:nvPicPr>
          <p:cNvPr id="9" name="Content Placeholder 8">
            <a:extLst>
              <a:ext uri="{FF2B5EF4-FFF2-40B4-BE49-F238E27FC236}">
                <a16:creationId xmlns:a16="http://schemas.microsoft.com/office/drawing/2014/main" id="{0FECA4C6-9291-CA40-A49E-83219FBA7308}"/>
              </a:ext>
            </a:extLst>
          </p:cNvPr>
          <p:cNvPicPr>
            <a:picLocks noGrp="1" noChangeAspect="1"/>
          </p:cNvPicPr>
          <p:nvPr>
            <p:ph sz="quarter" idx="13"/>
          </p:nvPr>
        </p:nvPicPr>
        <p:blipFill>
          <a:blip r:embed="rId2"/>
          <a:stretch>
            <a:fillRect/>
          </a:stretch>
        </p:blipFill>
        <p:spPr>
          <a:xfrm>
            <a:off x="6836754" y="1856000"/>
            <a:ext cx="4102100" cy="4064000"/>
          </a:xfrm>
          <a:prstGeom prst="rect">
            <a:avLst/>
          </a:prstGeom>
        </p:spPr>
      </p:pic>
      <p:sp>
        <p:nvSpPr>
          <p:cNvPr id="6" name="Title 5">
            <a:extLst>
              <a:ext uri="{FF2B5EF4-FFF2-40B4-BE49-F238E27FC236}">
                <a16:creationId xmlns:a16="http://schemas.microsoft.com/office/drawing/2014/main" id="{3E4908FB-B18F-E447-A053-149CA5F620B0}"/>
              </a:ext>
            </a:extLst>
          </p:cNvPr>
          <p:cNvSpPr>
            <a:spLocks noGrp="1"/>
          </p:cNvSpPr>
          <p:nvPr>
            <p:ph type="title"/>
          </p:nvPr>
        </p:nvSpPr>
        <p:spPr/>
        <p:txBody>
          <a:bodyPr/>
          <a:lstStyle/>
          <a:p>
            <a:r>
              <a:rPr lang="en-BE" dirty="0"/>
              <a:t>Comparing AUC and ROC</a:t>
            </a:r>
          </a:p>
        </p:txBody>
      </p:sp>
    </p:spTree>
    <p:extLst>
      <p:ext uri="{BB962C8B-B14F-4D97-AF65-F5344CB8AC3E}">
        <p14:creationId xmlns:p14="http://schemas.microsoft.com/office/powerpoint/2010/main" val="1649620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5B7F96A-167D-B44C-8908-288BBF1BA2C8}"/>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F478917C-6BB6-0C4D-95AB-EF81A4427D32}"/>
              </a:ext>
            </a:extLst>
          </p:cNvPr>
          <p:cNvSpPr>
            <a:spLocks noGrp="1"/>
          </p:cNvSpPr>
          <p:nvPr>
            <p:ph type="sldNum" sz="quarter" idx="12"/>
          </p:nvPr>
        </p:nvSpPr>
        <p:spPr/>
        <p:txBody>
          <a:bodyPr/>
          <a:lstStyle/>
          <a:p>
            <a:fld id="{0A297500-7527-634B-90F4-69D0994C32B4}" type="slidenum">
              <a:rPr lang="nl-NL" smtClean="0"/>
              <a:t>72</a:t>
            </a:fld>
            <a:endParaRPr lang="nl-NL"/>
          </a:p>
        </p:txBody>
      </p:sp>
      <p:sp>
        <p:nvSpPr>
          <p:cNvPr id="2" name="Content Placeholder 1">
            <a:extLst>
              <a:ext uri="{FF2B5EF4-FFF2-40B4-BE49-F238E27FC236}">
                <a16:creationId xmlns:a16="http://schemas.microsoft.com/office/drawing/2014/main" id="{B6720427-E6A6-D841-945F-F2C9F391F3AB}"/>
              </a:ext>
            </a:extLst>
          </p:cNvPr>
          <p:cNvSpPr>
            <a:spLocks noGrp="1"/>
          </p:cNvSpPr>
          <p:nvPr>
            <p:ph idx="1"/>
          </p:nvPr>
        </p:nvSpPr>
        <p:spPr>
          <a:xfrm>
            <a:off x="575999" y="1656000"/>
            <a:ext cx="5927987" cy="4464000"/>
          </a:xfrm>
        </p:spPr>
        <p:txBody>
          <a:bodyPr>
            <a:normAutofit/>
          </a:bodyPr>
          <a:lstStyle/>
          <a:p>
            <a:pPr marL="0" indent="0">
              <a:buNone/>
            </a:pPr>
            <a:r>
              <a:rPr lang="en-GB" b="1" dirty="0"/>
              <a:t>d</a:t>
            </a:r>
            <a:r>
              <a:rPr lang="en-BE" b="1" dirty="0"/>
              <a:t>-prime value (also called Cohen’s d)</a:t>
            </a:r>
          </a:p>
          <a:p>
            <a:pPr marL="457200" lvl="1" indent="0">
              <a:buNone/>
            </a:pPr>
            <a:r>
              <a:rPr lang="en-GB" sz="2000" dirty="0"/>
              <a:t>The d-prime value (</a:t>
            </a:r>
            <a:r>
              <a:rPr lang="en-GB" sz="2000" i="1" dirty="0"/>
              <a:t>d</a:t>
            </a:r>
            <a:r>
              <a:rPr lang="en-GB" sz="2000" dirty="0"/>
              <a:t>′) measures the separation between the means of the genuine and impostor probability distributions in standard deviation units and is defined as </a:t>
            </a:r>
          </a:p>
          <a:p>
            <a:pPr marL="457200" lvl="1" indent="0">
              <a:buNone/>
            </a:pPr>
            <a:endParaRPr lang="en-GB" sz="2000" dirty="0"/>
          </a:p>
          <a:p>
            <a:pPr marL="457200" lvl="1" indent="0">
              <a:buNone/>
            </a:pPr>
            <a:endParaRPr lang="en-GB" sz="2000" dirty="0"/>
          </a:p>
          <a:p>
            <a:pPr marL="457200" lvl="1" indent="0">
              <a:buNone/>
            </a:pPr>
            <a:endParaRPr lang="en-GB" sz="2000" dirty="0"/>
          </a:p>
          <a:p>
            <a:pPr marL="457200" lvl="1" indent="0">
              <a:buNone/>
            </a:pPr>
            <a:r>
              <a:rPr lang="en-GB" sz="2000" dirty="0"/>
              <a:t>where </a:t>
            </a:r>
            <a:r>
              <a:rPr lang="el-GR" sz="2000" dirty="0"/>
              <a:t>μ</a:t>
            </a:r>
            <a:r>
              <a:rPr lang="el-GR" sz="2000" baseline="-25000" dirty="0"/>
              <a:t>1</a:t>
            </a:r>
            <a:r>
              <a:rPr lang="el-GR" sz="2000" dirty="0"/>
              <a:t> (μ</a:t>
            </a:r>
            <a:r>
              <a:rPr lang="el-GR" sz="2000" baseline="-25000" dirty="0"/>
              <a:t>0</a:t>
            </a:r>
            <a:r>
              <a:rPr lang="el-GR" sz="2000" dirty="0"/>
              <a:t>) </a:t>
            </a:r>
            <a:r>
              <a:rPr lang="en-GB" sz="2000" dirty="0"/>
              <a:t>and </a:t>
            </a:r>
            <a:r>
              <a:rPr lang="el-GR" sz="2000" dirty="0"/>
              <a:t>σ</a:t>
            </a:r>
            <a:r>
              <a:rPr lang="el-GR" sz="2000" baseline="-25000" dirty="0"/>
              <a:t>1</a:t>
            </a:r>
            <a:r>
              <a:rPr lang="el-GR" sz="2000" dirty="0"/>
              <a:t> (σ</a:t>
            </a:r>
            <a:r>
              <a:rPr lang="el-GR" sz="2000" baseline="-25000" dirty="0"/>
              <a:t>0</a:t>
            </a:r>
            <a:r>
              <a:rPr lang="el-GR" sz="2000" dirty="0"/>
              <a:t>) </a:t>
            </a:r>
            <a:r>
              <a:rPr lang="en-GB" sz="2000" dirty="0"/>
              <a:t>are the mean and standard deviation, respectively, of the genuine (impostor) score distributions. </a:t>
            </a:r>
          </a:p>
          <a:p>
            <a:pPr marL="457200" lvl="1" indent="0">
              <a:buNone/>
            </a:pPr>
            <a:endParaRPr lang="en-GB" sz="2000" dirty="0"/>
          </a:p>
          <a:p>
            <a:pPr marL="457200" lvl="1" indent="0">
              <a:buNone/>
            </a:pPr>
            <a:endParaRPr lang="en-BE" dirty="0"/>
          </a:p>
        </p:txBody>
      </p:sp>
      <p:pic>
        <p:nvPicPr>
          <p:cNvPr id="8" name="Content Placeholder 7">
            <a:extLst>
              <a:ext uri="{FF2B5EF4-FFF2-40B4-BE49-F238E27FC236}">
                <a16:creationId xmlns:a16="http://schemas.microsoft.com/office/drawing/2014/main" id="{4B07ED0F-6E33-2B4A-A7F8-4F20B0AC6D8D}"/>
              </a:ext>
            </a:extLst>
          </p:cNvPr>
          <p:cNvPicPr>
            <a:picLocks noGrp="1" noChangeAspect="1"/>
          </p:cNvPicPr>
          <p:nvPr>
            <p:ph sz="quarter" idx="13"/>
          </p:nvPr>
        </p:nvPicPr>
        <p:blipFill>
          <a:blip r:embed="rId2"/>
          <a:stretch>
            <a:fillRect/>
          </a:stretch>
        </p:blipFill>
        <p:spPr>
          <a:xfrm>
            <a:off x="6503987" y="2097088"/>
            <a:ext cx="4826000" cy="3581400"/>
          </a:xfrm>
          <a:prstGeom prst="rect">
            <a:avLst/>
          </a:prstGeom>
        </p:spPr>
      </p:pic>
      <p:sp>
        <p:nvSpPr>
          <p:cNvPr id="5" name="Title 4">
            <a:extLst>
              <a:ext uri="{FF2B5EF4-FFF2-40B4-BE49-F238E27FC236}">
                <a16:creationId xmlns:a16="http://schemas.microsoft.com/office/drawing/2014/main" id="{BACEB5EA-F63F-E447-A765-B6B255BE94D1}"/>
              </a:ext>
            </a:extLst>
          </p:cNvPr>
          <p:cNvSpPr>
            <a:spLocks noGrp="1"/>
          </p:cNvSpPr>
          <p:nvPr>
            <p:ph type="title"/>
          </p:nvPr>
        </p:nvSpPr>
        <p:spPr/>
        <p:txBody>
          <a:bodyPr/>
          <a:lstStyle/>
          <a:p>
            <a:r>
              <a:rPr lang="en-BE" dirty="0"/>
              <a:t>Verification performance numbers</a:t>
            </a:r>
          </a:p>
        </p:txBody>
      </p:sp>
      <p:pic>
        <p:nvPicPr>
          <p:cNvPr id="6" name="Picture 5">
            <a:extLst>
              <a:ext uri="{FF2B5EF4-FFF2-40B4-BE49-F238E27FC236}">
                <a16:creationId xmlns:a16="http://schemas.microsoft.com/office/drawing/2014/main" id="{AC31BF7F-6515-3A4A-8536-7A828BCF507A}"/>
              </a:ext>
            </a:extLst>
          </p:cNvPr>
          <p:cNvPicPr>
            <a:picLocks noChangeAspect="1"/>
          </p:cNvPicPr>
          <p:nvPr/>
        </p:nvPicPr>
        <p:blipFill>
          <a:blip r:embed="rId3"/>
          <a:stretch>
            <a:fillRect/>
          </a:stretch>
        </p:blipFill>
        <p:spPr>
          <a:xfrm>
            <a:off x="2390886" y="3525169"/>
            <a:ext cx="2298212" cy="1027436"/>
          </a:xfrm>
          <a:prstGeom prst="rect">
            <a:avLst/>
          </a:prstGeom>
        </p:spPr>
      </p:pic>
    </p:spTree>
    <p:extLst>
      <p:ext uri="{BB962C8B-B14F-4D97-AF65-F5344CB8AC3E}">
        <p14:creationId xmlns:p14="http://schemas.microsoft.com/office/powerpoint/2010/main" val="2979385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49F471-018B-3248-ADF1-1CC09D877078}"/>
              </a:ext>
            </a:extLst>
          </p:cNvPr>
          <p:cNvSpPr>
            <a:spLocks noGrp="1"/>
          </p:cNvSpPr>
          <p:nvPr>
            <p:ph idx="1"/>
          </p:nvPr>
        </p:nvSpPr>
        <p:spPr/>
        <p:txBody>
          <a:bodyPr>
            <a:normAutofit fontScale="85000" lnSpcReduction="10000"/>
          </a:bodyPr>
          <a:lstStyle/>
          <a:p>
            <a:r>
              <a:rPr lang="en-BE" b="1" dirty="0"/>
              <a:t>Identification rank</a:t>
            </a:r>
            <a:r>
              <a:rPr lang="en-BE" dirty="0"/>
              <a:t> is the rank of a </a:t>
            </a:r>
            <a:r>
              <a:rPr lang="en-GB" dirty="0"/>
              <a:t>user’s correct identity in the list of returned identities ranked </a:t>
            </a:r>
            <a:r>
              <a:rPr lang="en-BE" dirty="0"/>
              <a:t>according to decreasing similarity with the query </a:t>
            </a:r>
            <a:r>
              <a:rPr lang="en-GB" dirty="0"/>
              <a:t>by the identification system. </a:t>
            </a:r>
          </a:p>
          <a:p>
            <a:pPr lvl="1"/>
            <a:r>
              <a:rPr lang="en-GB" dirty="0"/>
              <a:t>For instance, if a user’s correct identity corresponds to the topmost match (highest score among all </a:t>
            </a:r>
            <a:r>
              <a:rPr lang="en-GB" i="1" dirty="0"/>
              <a:t>N </a:t>
            </a:r>
            <a:r>
              <a:rPr lang="en-GB" dirty="0"/>
              <a:t>match scores), we say that the user has been identified at rank one. </a:t>
            </a:r>
          </a:p>
          <a:p>
            <a:r>
              <a:rPr lang="en-GB" dirty="0"/>
              <a:t>The </a:t>
            </a:r>
            <a:r>
              <a:rPr lang="en-GB" b="1" i="1" dirty="0"/>
              <a:t>false positive identification rate </a:t>
            </a:r>
            <a:r>
              <a:rPr lang="en-GB" b="1" dirty="0"/>
              <a:t>(FPIR) </a:t>
            </a:r>
            <a:r>
              <a:rPr lang="en-GB" dirty="0"/>
              <a:t>is the expected proportion of identification transactions by users not enrolled in the system, where an identity is returned. The FPIR depends both on the size of the enrolment database (</a:t>
            </a:r>
            <a:r>
              <a:rPr lang="en-GB" i="1" dirty="0"/>
              <a:t>N</a:t>
            </a:r>
            <a:r>
              <a:rPr lang="en-GB" dirty="0"/>
              <a:t>) and the threshold (</a:t>
            </a:r>
            <a:r>
              <a:rPr lang="el-GR" dirty="0"/>
              <a:t>η</a:t>
            </a:r>
            <a:r>
              <a:rPr lang="en-US" dirty="0"/>
              <a:t>)</a:t>
            </a:r>
            <a:endParaRPr lang="en-GB" dirty="0"/>
          </a:p>
          <a:p>
            <a:r>
              <a:rPr lang="en-GB" dirty="0"/>
              <a:t>The </a:t>
            </a:r>
            <a:r>
              <a:rPr lang="en-GB" b="1" i="1" dirty="0"/>
              <a:t>true positive identification rate </a:t>
            </a:r>
            <a:r>
              <a:rPr lang="en-GB" b="1" dirty="0"/>
              <a:t>(TPIR) </a:t>
            </a:r>
            <a:r>
              <a:rPr lang="en-GB" dirty="0"/>
              <a:t>is the expected proportion of identification transactions by users enrolled in the system, where the user’s correct identity is among the </a:t>
            </a:r>
            <a:r>
              <a:rPr lang="en-GB" i="1" dirty="0"/>
              <a:t>t </a:t>
            </a:r>
            <a:r>
              <a:rPr lang="en-GB" dirty="0"/>
              <a:t>identities returned by the system. FPIR depends on the size of the enrolment database (</a:t>
            </a:r>
            <a:r>
              <a:rPr lang="en-GB" i="1" dirty="0"/>
              <a:t>N</a:t>
            </a:r>
            <a:r>
              <a:rPr lang="en-GB" dirty="0"/>
              <a:t>), the threshold (</a:t>
            </a:r>
            <a:r>
              <a:rPr lang="el-GR" dirty="0"/>
              <a:t>η) </a:t>
            </a:r>
            <a:r>
              <a:rPr lang="en-GB" dirty="0"/>
              <a:t>used for the match scores, and the number of identities </a:t>
            </a:r>
            <a:r>
              <a:rPr lang="en-GB" i="1" dirty="0"/>
              <a:t>t </a:t>
            </a:r>
            <a:r>
              <a:rPr lang="en-GB" dirty="0"/>
              <a:t>returned by the identification system. TPIR is also called the </a:t>
            </a:r>
            <a:r>
              <a:rPr lang="en-GB" b="1" dirty="0"/>
              <a:t>rank-t identification rate R</a:t>
            </a:r>
            <a:r>
              <a:rPr lang="en-GB" b="1" baseline="-25000" dirty="0"/>
              <a:t>t</a:t>
            </a:r>
            <a:endParaRPr lang="en-GB" b="1" dirty="0"/>
          </a:p>
        </p:txBody>
      </p:sp>
      <p:sp>
        <p:nvSpPr>
          <p:cNvPr id="3" name="Footer Placeholder 2">
            <a:extLst>
              <a:ext uri="{FF2B5EF4-FFF2-40B4-BE49-F238E27FC236}">
                <a16:creationId xmlns:a16="http://schemas.microsoft.com/office/drawing/2014/main" id="{B00298A0-AB89-244C-B901-318BE6DEAA9B}"/>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462ED59A-3143-D24A-9E5C-D3CC1D49C0DA}"/>
              </a:ext>
            </a:extLst>
          </p:cNvPr>
          <p:cNvSpPr>
            <a:spLocks noGrp="1"/>
          </p:cNvSpPr>
          <p:nvPr>
            <p:ph type="sldNum" sz="quarter" idx="12"/>
          </p:nvPr>
        </p:nvSpPr>
        <p:spPr/>
        <p:txBody>
          <a:bodyPr/>
          <a:lstStyle/>
          <a:p>
            <a:fld id="{0A297500-7527-634B-90F4-69D0994C32B4}" type="slidenum">
              <a:rPr lang="nl-NL" smtClean="0"/>
              <a:t>73</a:t>
            </a:fld>
            <a:endParaRPr lang="nl-NL"/>
          </a:p>
        </p:txBody>
      </p:sp>
      <p:sp>
        <p:nvSpPr>
          <p:cNvPr id="5" name="Title 4">
            <a:extLst>
              <a:ext uri="{FF2B5EF4-FFF2-40B4-BE49-F238E27FC236}">
                <a16:creationId xmlns:a16="http://schemas.microsoft.com/office/drawing/2014/main" id="{D4954CDC-24C7-CC44-ABA6-B767481B8879}"/>
              </a:ext>
            </a:extLst>
          </p:cNvPr>
          <p:cNvSpPr>
            <a:spLocks noGrp="1"/>
          </p:cNvSpPr>
          <p:nvPr>
            <p:ph type="title"/>
          </p:nvPr>
        </p:nvSpPr>
        <p:spPr/>
        <p:txBody>
          <a:bodyPr/>
          <a:lstStyle/>
          <a:p>
            <a:r>
              <a:rPr lang="en-US" b="1" dirty="0"/>
              <a:t>Identification</a:t>
            </a:r>
            <a:r>
              <a:rPr lang="en-US" dirty="0"/>
              <a:t> system error rates</a:t>
            </a:r>
            <a:endParaRPr lang="en-BE" dirty="0"/>
          </a:p>
        </p:txBody>
      </p:sp>
    </p:spTree>
    <p:extLst>
      <p:ext uri="{BB962C8B-B14F-4D97-AF65-F5344CB8AC3E}">
        <p14:creationId xmlns:p14="http://schemas.microsoft.com/office/powerpoint/2010/main" val="3409047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33CCC3-B77C-404B-B263-4E8CC75756FB}"/>
              </a:ext>
            </a:extLst>
          </p:cNvPr>
          <p:cNvSpPr>
            <a:spLocks noGrp="1"/>
          </p:cNvSpPr>
          <p:nvPr>
            <p:ph idx="1"/>
          </p:nvPr>
        </p:nvSpPr>
        <p:spPr/>
        <p:txBody>
          <a:bodyPr/>
          <a:lstStyle/>
          <a:p>
            <a:r>
              <a:rPr lang="en-GB" dirty="0"/>
              <a:t>The Cumulative Match Characteristic (CMC) curve plots the rank-</a:t>
            </a:r>
            <a:r>
              <a:rPr lang="en-GB" i="1" dirty="0"/>
              <a:t>t </a:t>
            </a:r>
            <a:r>
              <a:rPr lang="en-GB" dirty="0"/>
              <a:t>identification rate </a:t>
            </a:r>
            <a:r>
              <a:rPr lang="en-GB" i="1" dirty="0"/>
              <a:t>R</a:t>
            </a:r>
            <a:r>
              <a:rPr lang="en-GB" i="1" baseline="-25000" dirty="0"/>
              <a:t>t</a:t>
            </a:r>
            <a:r>
              <a:rPr lang="en-GB" i="1" dirty="0"/>
              <a:t> </a:t>
            </a:r>
            <a:r>
              <a:rPr lang="en-GB" dirty="0"/>
              <a:t>against </a:t>
            </a:r>
            <a:r>
              <a:rPr lang="en-GB" i="1" dirty="0"/>
              <a:t>t </a:t>
            </a:r>
            <a:r>
              <a:rPr lang="en-GB" dirty="0"/>
              <a:t>for </a:t>
            </a:r>
            <a:r>
              <a:rPr lang="en-GB" i="1" dirty="0"/>
              <a:t>t </a:t>
            </a:r>
            <a:r>
              <a:rPr lang="en-GB" dirty="0"/>
              <a:t>= 1,2,··· ,</a:t>
            </a:r>
            <a:r>
              <a:rPr lang="en-GB" i="1" dirty="0"/>
              <a:t>N</a:t>
            </a:r>
            <a:r>
              <a:rPr lang="en-GB" dirty="0"/>
              <a:t>, where </a:t>
            </a:r>
            <a:r>
              <a:rPr lang="en-GB" i="1" dirty="0"/>
              <a:t>N </a:t>
            </a:r>
            <a:r>
              <a:rPr lang="en-GB" dirty="0"/>
              <a:t>is the number of enrolled users. </a:t>
            </a:r>
          </a:p>
          <a:p>
            <a:endParaRPr lang="en-BE" dirty="0"/>
          </a:p>
        </p:txBody>
      </p:sp>
      <p:sp>
        <p:nvSpPr>
          <p:cNvPr id="3" name="Footer Placeholder 2">
            <a:extLst>
              <a:ext uri="{FF2B5EF4-FFF2-40B4-BE49-F238E27FC236}">
                <a16:creationId xmlns:a16="http://schemas.microsoft.com/office/drawing/2014/main" id="{74EA3CA5-82E1-9847-9376-96FF37B727B8}"/>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B0D87C68-92DE-0243-8014-E50ECE03C623}"/>
              </a:ext>
            </a:extLst>
          </p:cNvPr>
          <p:cNvSpPr>
            <a:spLocks noGrp="1"/>
          </p:cNvSpPr>
          <p:nvPr>
            <p:ph type="sldNum" sz="quarter" idx="12"/>
          </p:nvPr>
        </p:nvSpPr>
        <p:spPr/>
        <p:txBody>
          <a:bodyPr/>
          <a:lstStyle/>
          <a:p>
            <a:fld id="{0A297500-7527-634B-90F4-69D0994C32B4}" type="slidenum">
              <a:rPr lang="nl-NL" smtClean="0"/>
              <a:t>74</a:t>
            </a:fld>
            <a:endParaRPr lang="nl-NL"/>
          </a:p>
        </p:txBody>
      </p:sp>
      <p:sp>
        <p:nvSpPr>
          <p:cNvPr id="5" name="Title 4">
            <a:extLst>
              <a:ext uri="{FF2B5EF4-FFF2-40B4-BE49-F238E27FC236}">
                <a16:creationId xmlns:a16="http://schemas.microsoft.com/office/drawing/2014/main" id="{28310D0D-5B14-3448-9121-8BD8402B8225}"/>
              </a:ext>
            </a:extLst>
          </p:cNvPr>
          <p:cNvSpPr>
            <a:spLocks noGrp="1"/>
          </p:cNvSpPr>
          <p:nvPr>
            <p:ph type="title"/>
          </p:nvPr>
        </p:nvSpPr>
        <p:spPr/>
        <p:txBody>
          <a:bodyPr/>
          <a:lstStyle/>
          <a:p>
            <a:r>
              <a:rPr lang="en-BE" dirty="0"/>
              <a:t>Cumulative Match Characteristic (CMC) curve</a:t>
            </a:r>
          </a:p>
        </p:txBody>
      </p:sp>
      <p:pic>
        <p:nvPicPr>
          <p:cNvPr id="6" name="Picture 5">
            <a:extLst>
              <a:ext uri="{FF2B5EF4-FFF2-40B4-BE49-F238E27FC236}">
                <a16:creationId xmlns:a16="http://schemas.microsoft.com/office/drawing/2014/main" id="{23FBFCD2-11E0-8846-9F60-938B79227411}"/>
              </a:ext>
            </a:extLst>
          </p:cNvPr>
          <p:cNvPicPr>
            <a:picLocks noChangeAspect="1"/>
          </p:cNvPicPr>
          <p:nvPr/>
        </p:nvPicPr>
        <p:blipFill>
          <a:blip r:embed="rId2"/>
          <a:stretch>
            <a:fillRect/>
          </a:stretch>
        </p:blipFill>
        <p:spPr>
          <a:xfrm>
            <a:off x="3834662" y="2509024"/>
            <a:ext cx="5081453" cy="3801242"/>
          </a:xfrm>
          <a:prstGeom prst="rect">
            <a:avLst/>
          </a:prstGeom>
        </p:spPr>
      </p:pic>
    </p:spTree>
    <p:extLst>
      <p:ext uri="{BB962C8B-B14F-4D97-AF65-F5344CB8AC3E}">
        <p14:creationId xmlns:p14="http://schemas.microsoft.com/office/powerpoint/2010/main" val="34622285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D107EE-37A5-994B-9764-E6AE89AF65CD}"/>
              </a:ext>
            </a:extLst>
          </p:cNvPr>
          <p:cNvSpPr>
            <a:spLocks noGrp="1"/>
          </p:cNvSpPr>
          <p:nvPr>
            <p:ph idx="1"/>
          </p:nvPr>
        </p:nvSpPr>
        <p:spPr/>
        <p:txBody>
          <a:bodyPr/>
          <a:lstStyle/>
          <a:p>
            <a:r>
              <a:rPr lang="en-GB" dirty="0"/>
              <a:t>While an FMR of 10</a:t>
            </a:r>
            <a:r>
              <a:rPr lang="en-GB" baseline="30000" dirty="0"/>
              <a:t>−6</a:t>
            </a:r>
            <a:r>
              <a:rPr lang="en-GB" dirty="0"/>
              <a:t> (1 false match in 1 million attempts) is typically acceptable in the verification mode, </a:t>
            </a:r>
          </a:p>
          <a:p>
            <a:r>
              <a:rPr lang="en-GB" dirty="0"/>
              <a:t>The FPIR of an identification system with 10.000 enrolled users using the same matcher under the same threshold setting </a:t>
            </a:r>
            <a:r>
              <a:rPr lang="el-GR" dirty="0"/>
              <a:t>η </a:t>
            </a:r>
            <a:r>
              <a:rPr lang="en-GB" dirty="0"/>
              <a:t>would be about 1%!</a:t>
            </a:r>
          </a:p>
          <a:p>
            <a:pPr lvl="1"/>
            <a:r>
              <a:rPr lang="en-GB" dirty="0"/>
              <a:t>Suppose that such an identification system is used at an airport to screen passengers against a watch-list of 10.000 per-sons, 1 in 100 innocent passengers would be falsely matched against someone from the watch-list, causing inconvenience and potential embarrassment. </a:t>
            </a:r>
          </a:p>
        </p:txBody>
      </p:sp>
      <p:sp>
        <p:nvSpPr>
          <p:cNvPr id="3" name="Footer Placeholder 2">
            <a:extLst>
              <a:ext uri="{FF2B5EF4-FFF2-40B4-BE49-F238E27FC236}">
                <a16:creationId xmlns:a16="http://schemas.microsoft.com/office/drawing/2014/main" id="{EE789469-3F4B-F249-8EF5-3F0509EE82A4}"/>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776305AA-7F75-754F-B1AF-36F69C450AD2}"/>
              </a:ext>
            </a:extLst>
          </p:cNvPr>
          <p:cNvSpPr>
            <a:spLocks noGrp="1"/>
          </p:cNvSpPr>
          <p:nvPr>
            <p:ph type="sldNum" sz="quarter" idx="12"/>
          </p:nvPr>
        </p:nvSpPr>
        <p:spPr/>
        <p:txBody>
          <a:bodyPr/>
          <a:lstStyle/>
          <a:p>
            <a:fld id="{0A297500-7527-634B-90F4-69D0994C32B4}" type="slidenum">
              <a:rPr lang="nl-NL" smtClean="0"/>
              <a:t>75</a:t>
            </a:fld>
            <a:endParaRPr lang="nl-NL"/>
          </a:p>
        </p:txBody>
      </p:sp>
      <p:sp>
        <p:nvSpPr>
          <p:cNvPr id="5" name="Title 4">
            <a:extLst>
              <a:ext uri="{FF2B5EF4-FFF2-40B4-BE49-F238E27FC236}">
                <a16:creationId xmlns:a16="http://schemas.microsoft.com/office/drawing/2014/main" id="{0078E359-6F22-8D41-8E80-E463A353B4A7}"/>
              </a:ext>
            </a:extLst>
          </p:cNvPr>
          <p:cNvSpPr>
            <a:spLocks noGrp="1"/>
          </p:cNvSpPr>
          <p:nvPr>
            <p:ph type="title"/>
          </p:nvPr>
        </p:nvSpPr>
        <p:spPr/>
        <p:txBody>
          <a:bodyPr>
            <a:normAutofit fontScale="90000"/>
          </a:bodyPr>
          <a:lstStyle/>
          <a:p>
            <a:r>
              <a:rPr lang="en-BE" dirty="0"/>
              <a:t>Caveat: FMR (verification) versus FPIR (identification) </a:t>
            </a:r>
          </a:p>
        </p:txBody>
      </p:sp>
    </p:spTree>
    <p:extLst>
      <p:ext uri="{BB962C8B-B14F-4D97-AF65-F5344CB8AC3E}">
        <p14:creationId xmlns:p14="http://schemas.microsoft.com/office/powerpoint/2010/main" val="1060258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2BC40BC-B478-2946-BEF8-2A4E143C93A1}"/>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AA513691-7E8C-D242-B236-766EEB089448}"/>
              </a:ext>
            </a:extLst>
          </p:cNvPr>
          <p:cNvSpPr>
            <a:spLocks noGrp="1"/>
          </p:cNvSpPr>
          <p:nvPr>
            <p:ph type="sldNum" sz="quarter" idx="12"/>
          </p:nvPr>
        </p:nvSpPr>
        <p:spPr/>
        <p:txBody>
          <a:bodyPr/>
          <a:lstStyle/>
          <a:p>
            <a:fld id="{0A297500-7527-634B-90F4-69D0994C32B4}" type="slidenum">
              <a:rPr lang="nl-NL" smtClean="0"/>
              <a:t>76</a:t>
            </a:fld>
            <a:endParaRPr lang="nl-NL"/>
          </a:p>
        </p:txBody>
      </p:sp>
      <p:sp>
        <p:nvSpPr>
          <p:cNvPr id="5" name="Title 4">
            <a:extLst>
              <a:ext uri="{FF2B5EF4-FFF2-40B4-BE49-F238E27FC236}">
                <a16:creationId xmlns:a16="http://schemas.microsoft.com/office/drawing/2014/main" id="{BF36C902-B29D-3B48-A8AF-F38F747BA0B4}"/>
              </a:ext>
            </a:extLst>
          </p:cNvPr>
          <p:cNvSpPr>
            <a:spLocks noGrp="1"/>
          </p:cNvSpPr>
          <p:nvPr>
            <p:ph type="title"/>
          </p:nvPr>
        </p:nvSpPr>
        <p:spPr/>
        <p:txBody>
          <a:bodyPr/>
          <a:lstStyle/>
          <a:p>
            <a:r>
              <a:rPr lang="en-GB" dirty="0"/>
              <a:t>D</a:t>
            </a:r>
            <a:r>
              <a:rPr lang="en-BE" dirty="0"/>
              <a:t>egradation of algorithms over time?</a:t>
            </a:r>
          </a:p>
        </p:txBody>
      </p:sp>
      <p:pic>
        <p:nvPicPr>
          <p:cNvPr id="6" name="image.pdf" descr="image.pdf">
            <a:extLst>
              <a:ext uri="{FF2B5EF4-FFF2-40B4-BE49-F238E27FC236}">
                <a16:creationId xmlns:a16="http://schemas.microsoft.com/office/drawing/2014/main" id="{B6266CF3-A69C-E44A-9FAB-34F858E39792}"/>
              </a:ext>
            </a:extLst>
          </p:cNvPr>
          <p:cNvPicPr>
            <a:picLocks/>
          </p:cNvPicPr>
          <p:nvPr/>
        </p:nvPicPr>
        <p:blipFill rotWithShape="1">
          <a:blip r:embed="rId2"/>
          <a:srcRect b="75975"/>
          <a:stretch/>
        </p:blipFill>
        <p:spPr>
          <a:xfrm>
            <a:off x="3789179" y="1549814"/>
            <a:ext cx="7439026" cy="1794734"/>
          </a:xfrm>
          <a:prstGeom prst="rect">
            <a:avLst/>
          </a:prstGeom>
          <a:ln w="12700">
            <a:miter lim="400000"/>
          </a:ln>
        </p:spPr>
      </p:pic>
      <p:pic>
        <p:nvPicPr>
          <p:cNvPr id="7" name="Image" descr="Image">
            <a:extLst>
              <a:ext uri="{FF2B5EF4-FFF2-40B4-BE49-F238E27FC236}">
                <a16:creationId xmlns:a16="http://schemas.microsoft.com/office/drawing/2014/main" id="{2610CB7E-7C72-5649-A9D3-D2FC00A612FF}"/>
              </a:ext>
            </a:extLst>
          </p:cNvPr>
          <p:cNvPicPr>
            <a:picLocks noGrp="1" noChangeAspect="1"/>
          </p:cNvPicPr>
          <p:nvPr>
            <p:ph idx="1"/>
          </p:nvPr>
        </p:nvPicPr>
        <p:blipFill rotWithShape="1">
          <a:blip r:embed="rId3"/>
          <a:srcRect r="31529" b="38008"/>
          <a:stretch/>
        </p:blipFill>
        <p:spPr>
          <a:xfrm>
            <a:off x="3789179" y="3344548"/>
            <a:ext cx="6290266" cy="2767381"/>
          </a:xfrm>
          <a:prstGeom prst="rect">
            <a:avLst/>
          </a:prstGeom>
          <a:ln w="12700">
            <a:miter lim="400000"/>
          </a:ln>
        </p:spPr>
      </p:pic>
      <p:sp>
        <p:nvSpPr>
          <p:cNvPr id="8" name="TextBox 7">
            <a:extLst>
              <a:ext uri="{FF2B5EF4-FFF2-40B4-BE49-F238E27FC236}">
                <a16:creationId xmlns:a16="http://schemas.microsoft.com/office/drawing/2014/main" id="{33ABDA7B-5610-AF4B-8A8C-89A51637800E}"/>
              </a:ext>
            </a:extLst>
          </p:cNvPr>
          <p:cNvSpPr txBox="1"/>
          <p:nvPr/>
        </p:nvSpPr>
        <p:spPr>
          <a:xfrm>
            <a:off x="1318437" y="2447181"/>
            <a:ext cx="1185004" cy="369332"/>
          </a:xfrm>
          <a:prstGeom prst="rect">
            <a:avLst/>
          </a:prstGeom>
          <a:noFill/>
        </p:spPr>
        <p:txBody>
          <a:bodyPr wrap="none" rtlCol="0">
            <a:spAutoFit/>
          </a:bodyPr>
          <a:lstStyle/>
          <a:p>
            <a:r>
              <a:rPr lang="en-GB" dirty="0"/>
              <a:t>T</a:t>
            </a:r>
            <a:r>
              <a:rPr lang="en-BE" dirty="0"/>
              <a:t>est 2002</a:t>
            </a:r>
          </a:p>
        </p:txBody>
      </p:sp>
      <p:sp>
        <p:nvSpPr>
          <p:cNvPr id="9" name="TextBox 8">
            <a:extLst>
              <a:ext uri="{FF2B5EF4-FFF2-40B4-BE49-F238E27FC236}">
                <a16:creationId xmlns:a16="http://schemas.microsoft.com/office/drawing/2014/main" id="{97174433-AC15-4045-AD96-76B05F9FBBC2}"/>
              </a:ext>
            </a:extLst>
          </p:cNvPr>
          <p:cNvSpPr txBox="1"/>
          <p:nvPr/>
        </p:nvSpPr>
        <p:spPr>
          <a:xfrm>
            <a:off x="1318437" y="4543572"/>
            <a:ext cx="1185004" cy="369332"/>
          </a:xfrm>
          <a:prstGeom prst="rect">
            <a:avLst/>
          </a:prstGeom>
          <a:noFill/>
        </p:spPr>
        <p:txBody>
          <a:bodyPr wrap="none" rtlCol="0">
            <a:spAutoFit/>
          </a:bodyPr>
          <a:lstStyle/>
          <a:p>
            <a:r>
              <a:rPr lang="en-GB" dirty="0"/>
              <a:t>T</a:t>
            </a:r>
            <a:r>
              <a:rPr lang="en-BE" dirty="0"/>
              <a:t>est 2006</a:t>
            </a:r>
          </a:p>
        </p:txBody>
      </p:sp>
    </p:spTree>
    <p:extLst>
      <p:ext uri="{BB962C8B-B14F-4D97-AF65-F5344CB8AC3E}">
        <p14:creationId xmlns:p14="http://schemas.microsoft.com/office/powerpoint/2010/main" val="324209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8AFFC-7BAC-B44D-967D-62EC8E91B316}"/>
              </a:ext>
            </a:extLst>
          </p:cNvPr>
          <p:cNvSpPr>
            <a:spLocks noGrp="1"/>
          </p:cNvSpPr>
          <p:nvPr>
            <p:ph idx="1"/>
          </p:nvPr>
        </p:nvSpPr>
        <p:spPr/>
        <p:txBody>
          <a:bodyPr/>
          <a:lstStyle/>
          <a:p>
            <a:r>
              <a:rPr lang="en-GB" dirty="0"/>
              <a:t>F</a:t>
            </a:r>
            <a:r>
              <a:rPr lang="en-BE" dirty="0"/>
              <a:t>ixed corpus of samples collected under controlled conditions</a:t>
            </a:r>
          </a:p>
        </p:txBody>
      </p:sp>
      <p:sp>
        <p:nvSpPr>
          <p:cNvPr id="3" name="Footer Placeholder 2">
            <a:extLst>
              <a:ext uri="{FF2B5EF4-FFF2-40B4-BE49-F238E27FC236}">
                <a16:creationId xmlns:a16="http://schemas.microsoft.com/office/drawing/2014/main" id="{47F0F39E-D645-BB49-8271-971B5A7A8F83}"/>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168F31CA-217D-BF44-B5F9-1AC55F31994A}"/>
              </a:ext>
            </a:extLst>
          </p:cNvPr>
          <p:cNvSpPr>
            <a:spLocks noGrp="1"/>
          </p:cNvSpPr>
          <p:nvPr>
            <p:ph type="sldNum" sz="quarter" idx="12"/>
          </p:nvPr>
        </p:nvSpPr>
        <p:spPr/>
        <p:txBody>
          <a:bodyPr/>
          <a:lstStyle/>
          <a:p>
            <a:fld id="{0A297500-7527-634B-90F4-69D0994C32B4}" type="slidenum">
              <a:rPr lang="nl-NL" smtClean="0"/>
              <a:t>77</a:t>
            </a:fld>
            <a:endParaRPr lang="nl-NL"/>
          </a:p>
        </p:txBody>
      </p:sp>
      <p:sp>
        <p:nvSpPr>
          <p:cNvPr id="5" name="Title 4">
            <a:extLst>
              <a:ext uri="{FF2B5EF4-FFF2-40B4-BE49-F238E27FC236}">
                <a16:creationId xmlns:a16="http://schemas.microsoft.com/office/drawing/2014/main" id="{2DDE98BD-77AC-1046-B06D-C41FC2A30720}"/>
              </a:ext>
            </a:extLst>
          </p:cNvPr>
          <p:cNvSpPr>
            <a:spLocks noGrp="1"/>
          </p:cNvSpPr>
          <p:nvPr>
            <p:ph type="title"/>
          </p:nvPr>
        </p:nvSpPr>
        <p:spPr/>
        <p:txBody>
          <a:bodyPr/>
          <a:lstStyle/>
          <a:p>
            <a:r>
              <a:rPr lang="en-BE" dirty="0"/>
              <a:t>N</a:t>
            </a:r>
            <a:r>
              <a:rPr lang="en-GB" dirty="0"/>
              <a:t>o</a:t>
            </a:r>
            <a:r>
              <a:rPr lang="en-BE" dirty="0"/>
              <a:t>te: dependence on test data base!</a:t>
            </a:r>
          </a:p>
        </p:txBody>
      </p:sp>
    </p:spTree>
    <p:extLst>
      <p:ext uri="{BB962C8B-B14F-4D97-AF65-F5344CB8AC3E}">
        <p14:creationId xmlns:p14="http://schemas.microsoft.com/office/powerpoint/2010/main" val="3671945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C91631-4EF0-9144-809E-343CD2B3C0D3}"/>
              </a:ext>
            </a:extLst>
          </p:cNvPr>
          <p:cNvSpPr>
            <a:spLocks noGrp="1"/>
          </p:cNvSpPr>
          <p:nvPr>
            <p:ph idx="1"/>
          </p:nvPr>
        </p:nvSpPr>
        <p:spPr>
          <a:xfrm>
            <a:off x="326571" y="1656000"/>
            <a:ext cx="11604171" cy="4464000"/>
          </a:xfrm>
        </p:spPr>
        <p:txBody>
          <a:bodyPr/>
          <a:lstStyle/>
          <a:p>
            <a:r>
              <a:rPr lang="en-GB" dirty="0"/>
              <a:t>It is important to note that the occurrence of false accepts and false rejects is not evenly distributed across the users of a biometric system. There are inherent differences in the “recognizability” of different users. </a:t>
            </a:r>
          </a:p>
          <a:p>
            <a:r>
              <a:rPr lang="en-GB" dirty="0"/>
              <a:t>Four categories of users are usually defined in the biometrics literature based on these inherent differences. </a:t>
            </a:r>
          </a:p>
          <a:p>
            <a:pPr marL="800100" lvl="1" indent="-342900">
              <a:buFont typeface="Arial" panose="020B0604020202020204" pitchFamily="34" charset="0"/>
              <a:buChar char="•"/>
            </a:pPr>
            <a:r>
              <a:rPr lang="en-GB" dirty="0"/>
              <a:t>sheep: concerns users who can easily be recognized (low </a:t>
            </a:r>
            <a:r>
              <a:rPr lang="en-GB" sz="1200" dirty="0"/>
              <a:t>FAR</a:t>
            </a:r>
            <a:r>
              <a:rPr lang="en-GB" dirty="0"/>
              <a:t> and </a:t>
            </a:r>
            <a:r>
              <a:rPr lang="en-GB" sz="1200" dirty="0"/>
              <a:t>FRR</a:t>
            </a:r>
            <a:r>
              <a:rPr lang="en-GB" dirty="0"/>
              <a:t>)</a:t>
            </a:r>
          </a:p>
          <a:p>
            <a:pPr marL="800100" lvl="1" indent="-342900">
              <a:buFont typeface="Arial" panose="020B0604020202020204" pitchFamily="34" charset="0"/>
              <a:buChar char="•"/>
            </a:pPr>
            <a:r>
              <a:rPr lang="en-GB" dirty="0"/>
              <a:t>goats: represents users who are particularly difficult to recognize (high </a:t>
            </a:r>
            <a:r>
              <a:rPr lang="en-GB" sz="3200" dirty="0"/>
              <a:t>FRR</a:t>
            </a:r>
            <a:r>
              <a:rPr lang="en-GB" dirty="0"/>
              <a:t>)</a:t>
            </a:r>
          </a:p>
          <a:p>
            <a:pPr marL="800100" lvl="1" indent="-342900">
              <a:buFont typeface="Arial" panose="020B0604020202020204" pitchFamily="34" charset="0"/>
              <a:buChar char="•"/>
            </a:pPr>
            <a:r>
              <a:rPr lang="en-GB" dirty="0"/>
              <a:t>lambs: contains users who are easy to imitate (high </a:t>
            </a:r>
            <a:r>
              <a:rPr lang="en-GB" sz="2800" dirty="0"/>
              <a:t>FAR</a:t>
            </a:r>
            <a:r>
              <a:rPr lang="en-GB" dirty="0"/>
              <a:t>)</a:t>
            </a:r>
          </a:p>
          <a:p>
            <a:pPr marL="800100" lvl="1" indent="-342900">
              <a:buFont typeface="Arial" panose="020B0604020202020204" pitchFamily="34" charset="0"/>
              <a:buChar char="•"/>
            </a:pPr>
            <a:r>
              <a:rPr lang="en-GB" dirty="0"/>
              <a:t>wolves: consists of users who can easily imitate others (increases </a:t>
            </a:r>
            <a:r>
              <a:rPr lang="en-GB" sz="2800" dirty="0"/>
              <a:t>FAR</a:t>
            </a:r>
            <a:r>
              <a:rPr lang="en-GB" dirty="0"/>
              <a:t>)</a:t>
            </a:r>
          </a:p>
          <a:p>
            <a:pPr lvl="1"/>
            <a:endParaRPr lang="en-GB" dirty="0"/>
          </a:p>
          <a:p>
            <a:endParaRPr lang="en-GB" dirty="0"/>
          </a:p>
        </p:txBody>
      </p:sp>
      <p:sp>
        <p:nvSpPr>
          <p:cNvPr id="3" name="Footer Placeholder 2">
            <a:extLst>
              <a:ext uri="{FF2B5EF4-FFF2-40B4-BE49-F238E27FC236}">
                <a16:creationId xmlns:a16="http://schemas.microsoft.com/office/drawing/2014/main" id="{1AD3AA36-208D-CA4F-B724-A1870872C897}"/>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D662A40B-0870-A44B-ACE3-76BDDC8D72C0}"/>
              </a:ext>
            </a:extLst>
          </p:cNvPr>
          <p:cNvSpPr>
            <a:spLocks noGrp="1"/>
          </p:cNvSpPr>
          <p:nvPr>
            <p:ph type="sldNum" sz="quarter" idx="12"/>
          </p:nvPr>
        </p:nvSpPr>
        <p:spPr/>
        <p:txBody>
          <a:bodyPr/>
          <a:lstStyle/>
          <a:p>
            <a:fld id="{0A297500-7527-634B-90F4-69D0994C32B4}" type="slidenum">
              <a:rPr lang="nl-NL" smtClean="0"/>
              <a:t>78</a:t>
            </a:fld>
            <a:endParaRPr lang="nl-NL"/>
          </a:p>
        </p:txBody>
      </p:sp>
      <p:sp>
        <p:nvSpPr>
          <p:cNvPr id="5" name="Title 4">
            <a:extLst>
              <a:ext uri="{FF2B5EF4-FFF2-40B4-BE49-F238E27FC236}">
                <a16:creationId xmlns:a16="http://schemas.microsoft.com/office/drawing/2014/main" id="{28AC0649-2B3E-5742-B8F4-71C6F0D41B5C}"/>
              </a:ext>
            </a:extLst>
          </p:cNvPr>
          <p:cNvSpPr>
            <a:spLocks noGrp="1"/>
          </p:cNvSpPr>
          <p:nvPr>
            <p:ph type="title"/>
          </p:nvPr>
        </p:nvSpPr>
        <p:spPr/>
        <p:txBody>
          <a:bodyPr/>
          <a:lstStyle/>
          <a:p>
            <a:r>
              <a:rPr lang="en-BE" dirty="0"/>
              <a:t>User-dependent FA and FR behaviour</a:t>
            </a:r>
          </a:p>
        </p:txBody>
      </p:sp>
    </p:spTree>
    <p:extLst>
      <p:ext uri="{BB962C8B-B14F-4D97-AF65-F5344CB8AC3E}">
        <p14:creationId xmlns:p14="http://schemas.microsoft.com/office/powerpoint/2010/main" val="1915724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D8CAEB7-2EB9-4D4C-B5BF-5C4E95E48E06}"/>
              </a:ext>
            </a:extLst>
          </p:cNvPr>
          <p:cNvPicPr>
            <a:picLocks noGrp="1" noChangeAspect="1"/>
          </p:cNvPicPr>
          <p:nvPr>
            <p:ph idx="1"/>
          </p:nvPr>
        </p:nvPicPr>
        <p:blipFill rotWithShape="1">
          <a:blip r:embed="rId2"/>
          <a:srcRect l="5104" r="2809" b="6036"/>
          <a:stretch/>
        </p:blipFill>
        <p:spPr>
          <a:xfrm>
            <a:off x="6898327" y="3666152"/>
            <a:ext cx="4242809" cy="2178038"/>
          </a:xfrm>
          <a:prstGeom prst="rect">
            <a:avLst/>
          </a:prstGeom>
        </p:spPr>
      </p:pic>
      <p:sp>
        <p:nvSpPr>
          <p:cNvPr id="3" name="Footer Placeholder 2">
            <a:extLst>
              <a:ext uri="{FF2B5EF4-FFF2-40B4-BE49-F238E27FC236}">
                <a16:creationId xmlns:a16="http://schemas.microsoft.com/office/drawing/2014/main" id="{DA116AC4-69E6-CF43-B17D-CDF0EE38F597}"/>
              </a:ext>
            </a:extLst>
          </p:cNvPr>
          <p:cNvSpPr>
            <a:spLocks noGrp="1"/>
          </p:cNvSpPr>
          <p:nvPr>
            <p:ph type="ftr" sz="quarter" idx="11"/>
          </p:nvPr>
        </p:nvSpPr>
        <p:spPr/>
        <p:txBody>
          <a:bodyPr/>
          <a:lstStyle/>
          <a:p>
            <a:r>
              <a:rPr lang="en-US" dirty="0"/>
              <a:t>Faculty of Engineering Sciences, ESAT-PSI</a:t>
            </a:r>
            <a:endParaRPr lang="nl-NL" dirty="0"/>
          </a:p>
        </p:txBody>
      </p:sp>
      <p:sp>
        <p:nvSpPr>
          <p:cNvPr id="4" name="Slide Number Placeholder 3">
            <a:extLst>
              <a:ext uri="{FF2B5EF4-FFF2-40B4-BE49-F238E27FC236}">
                <a16:creationId xmlns:a16="http://schemas.microsoft.com/office/drawing/2014/main" id="{39F20C67-8E02-DA4C-ACF3-FB59A98A4E8F}"/>
              </a:ext>
            </a:extLst>
          </p:cNvPr>
          <p:cNvSpPr>
            <a:spLocks noGrp="1"/>
          </p:cNvSpPr>
          <p:nvPr>
            <p:ph type="sldNum" sz="quarter" idx="12"/>
          </p:nvPr>
        </p:nvSpPr>
        <p:spPr/>
        <p:txBody>
          <a:bodyPr/>
          <a:lstStyle/>
          <a:p>
            <a:fld id="{0A297500-7527-634B-90F4-69D0994C32B4}" type="slidenum">
              <a:rPr lang="nl-NL" smtClean="0"/>
              <a:t>79</a:t>
            </a:fld>
            <a:endParaRPr lang="nl-NL"/>
          </a:p>
        </p:txBody>
      </p:sp>
      <p:sp>
        <p:nvSpPr>
          <p:cNvPr id="5" name="Title 4">
            <a:extLst>
              <a:ext uri="{FF2B5EF4-FFF2-40B4-BE49-F238E27FC236}">
                <a16:creationId xmlns:a16="http://schemas.microsoft.com/office/drawing/2014/main" id="{9E2B9E65-6209-A347-BA52-9D6652D1690F}"/>
              </a:ext>
            </a:extLst>
          </p:cNvPr>
          <p:cNvSpPr>
            <a:spLocks noGrp="1"/>
          </p:cNvSpPr>
          <p:nvPr>
            <p:ph type="title"/>
          </p:nvPr>
        </p:nvSpPr>
        <p:spPr/>
        <p:txBody>
          <a:bodyPr/>
          <a:lstStyle/>
          <a:p>
            <a:r>
              <a:rPr lang="en-BE" dirty="0"/>
              <a:t>Doddington’s zoo menagerie</a:t>
            </a:r>
          </a:p>
        </p:txBody>
      </p:sp>
      <p:sp>
        <p:nvSpPr>
          <p:cNvPr id="7" name="Rectangle 6">
            <a:extLst>
              <a:ext uri="{FF2B5EF4-FFF2-40B4-BE49-F238E27FC236}">
                <a16:creationId xmlns:a16="http://schemas.microsoft.com/office/drawing/2014/main" id="{3D952187-7AA6-4A45-8D36-034E0CFCA17E}"/>
              </a:ext>
            </a:extLst>
          </p:cNvPr>
          <p:cNvSpPr/>
          <p:nvPr/>
        </p:nvSpPr>
        <p:spPr>
          <a:xfrm>
            <a:off x="1077686" y="6303167"/>
            <a:ext cx="6096000" cy="461665"/>
          </a:xfrm>
          <a:prstGeom prst="rect">
            <a:avLst/>
          </a:prstGeom>
        </p:spPr>
        <p:txBody>
          <a:bodyPr>
            <a:spAutoFit/>
          </a:bodyPr>
          <a:lstStyle/>
          <a:p>
            <a:r>
              <a:rPr lang="en-GB" sz="1200" dirty="0" err="1"/>
              <a:t>Houmani</a:t>
            </a:r>
            <a:r>
              <a:rPr lang="en-GB" sz="1200" dirty="0"/>
              <a:t> N., Garcia-</a:t>
            </a:r>
            <a:r>
              <a:rPr lang="en-GB" sz="1200" dirty="0" err="1"/>
              <a:t>Salicetti</a:t>
            </a:r>
            <a:r>
              <a:rPr lang="en-GB" sz="1200" dirty="0"/>
              <a:t> </a:t>
            </a:r>
            <a:r>
              <a:rPr lang="en-GB" sz="1200" dirty="0" err="1"/>
              <a:t>S.</a:t>
            </a:r>
            <a:r>
              <a:rPr lang="en-GB" sz="1200" b="1" dirty="0" err="1"/>
              <a:t>On</a:t>
            </a:r>
            <a:r>
              <a:rPr lang="en-GB" sz="1200" b="1" dirty="0"/>
              <a:t> hunting animals of the biometric menagerie for online signature </a:t>
            </a:r>
            <a:r>
              <a:rPr lang="en-GB" sz="1200" dirty="0" err="1"/>
              <a:t>PLoS</a:t>
            </a:r>
            <a:r>
              <a:rPr lang="en-GB" sz="1200" dirty="0"/>
              <a:t> One, 11 (4) (2016), Article e0151691</a:t>
            </a:r>
          </a:p>
        </p:txBody>
      </p:sp>
      <p:pic>
        <p:nvPicPr>
          <p:cNvPr id="10" name="Picture 9">
            <a:extLst>
              <a:ext uri="{FF2B5EF4-FFF2-40B4-BE49-F238E27FC236}">
                <a16:creationId xmlns:a16="http://schemas.microsoft.com/office/drawing/2014/main" id="{06E3DE4F-574E-9C4D-A7B7-DB4D9D6B1F4D}"/>
              </a:ext>
            </a:extLst>
          </p:cNvPr>
          <p:cNvPicPr>
            <a:picLocks noChangeAspect="1"/>
          </p:cNvPicPr>
          <p:nvPr/>
        </p:nvPicPr>
        <p:blipFill>
          <a:blip r:embed="rId3"/>
          <a:stretch>
            <a:fillRect/>
          </a:stretch>
        </p:blipFill>
        <p:spPr>
          <a:xfrm>
            <a:off x="819572" y="1724846"/>
            <a:ext cx="10428055" cy="4119344"/>
          </a:xfrm>
          <a:prstGeom prst="rect">
            <a:avLst/>
          </a:prstGeom>
        </p:spPr>
      </p:pic>
    </p:spTree>
    <p:extLst>
      <p:ext uri="{BB962C8B-B14F-4D97-AF65-F5344CB8AC3E}">
        <p14:creationId xmlns:p14="http://schemas.microsoft.com/office/powerpoint/2010/main" val="2986246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New shape"/>
          <p:cNvSpPr/>
          <p:nvPr/>
        </p:nvSpPr>
        <p:spPr>
          <a:xfrm>
            <a:off x="10868400" y="6465600"/>
            <a:ext cx="752400" cy="154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New shape"/>
          <p:cNvSpPr/>
          <p:nvPr/>
        </p:nvSpPr>
        <p:spPr>
          <a:xfrm>
            <a:off x="763200" y="6465600"/>
            <a:ext cx="219600" cy="3996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New shape"/>
          <p:cNvSpPr/>
          <p:nvPr/>
        </p:nvSpPr>
        <p:spPr>
          <a:xfrm>
            <a:off x="8362800" y="6440400"/>
            <a:ext cx="2473200" cy="24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algn="r">
              <a:lnSpc>
                <a:spcPct val="100000"/>
              </a:lnSpc>
              <a:spcAft>
                <a:spcPct val="20000"/>
              </a:spcAft>
            </a:pPr>
            <a:r>
              <a:rPr sz="800">
                <a:solidFill>
                  <a:srgbClr val="555555"/>
                </a:solidFill>
                <a:latin typeface="Open Sans"/>
              </a:rPr>
              <a:t>Overview</a:t>
            </a:r>
          </a:p>
        </p:txBody>
      </p:sp>
      <p:graphicFrame>
        <p:nvGraphicFramePr>
          <p:cNvPr id="3" name="ChartObject"/>
          <p:cNvGraphicFramePr/>
          <p:nvPr/>
        </p:nvGraphicFramePr>
        <p:xfrm>
          <a:off x="676800" y="1882800"/>
          <a:ext cx="10742400" cy="4104000"/>
        </p:xfrm>
        <a:graphic>
          <a:graphicData uri="http://schemas.openxmlformats.org/drawingml/2006/chart">
            <c:chart xmlns:c="http://schemas.openxmlformats.org/drawingml/2006/chart" xmlns:r="http://schemas.openxmlformats.org/officeDocument/2006/relationships" r:id="rId4"/>
          </a:graphicData>
        </a:graphic>
      </p:graphicFrame>
      <p:sp>
        <p:nvSpPr>
          <p:cNvPr id="4" name="New shape"/>
          <p:cNvSpPr/>
          <p:nvPr/>
        </p:nvSpPr>
        <p:spPr>
          <a:xfrm>
            <a:off x="1044000" y="5986800"/>
            <a:ext cx="8280000" cy="73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algn="l">
              <a:lnSpc>
                <a:spcPct val="100000"/>
              </a:lnSpc>
              <a:spcAft>
                <a:spcPct val="20000"/>
              </a:spcAft>
            </a:pPr>
            <a:r>
              <a:rPr sz="800" b="1">
                <a:solidFill>
                  <a:srgbClr val="555555"/>
                </a:solidFill>
                <a:latin typeface="Open Sans"/>
              </a:rPr>
              <a:t>Note: </a:t>
            </a:r>
            <a:r>
              <a:rPr sz="800">
                <a:solidFill>
                  <a:srgbClr val="555555"/>
                </a:solidFill>
                <a:latin typeface="Open Sans"/>
              </a:rPr>
              <a:t> Worldwide; 2013 to 2017</a:t>
            </a:r>
          </a:p>
          <a:p>
            <a:pPr algn="l"/>
            <a:r>
              <a:rPr sz="800">
                <a:solidFill>
                  <a:srgbClr val="555555"/>
                </a:solidFill>
                <a:latin typeface="Open Sans"/>
              </a:rPr>
              <a:t>Further information regarding this statistic can be found on </a:t>
            </a:r>
            <a:r>
              <a:rPr sz="800">
                <a:solidFill>
                  <a:srgbClr val="555555"/>
                </a:solidFill>
                <a:latin typeface="Open Sans"/>
                <a:hlinkClick r:id="rId5" action="ppaction://hlinksldjump"/>
              </a:rPr>
              <a:t>page 31</a:t>
            </a:r>
            <a:r>
              <a:rPr sz="800">
                <a:solidFill>
                  <a:srgbClr val="555555"/>
                </a:solidFill>
                <a:latin typeface="Open Sans"/>
              </a:rPr>
              <a:t>.</a:t>
            </a:r>
          </a:p>
          <a:p>
            <a:pPr algn="l"/>
            <a:r>
              <a:rPr sz="800" b="1">
                <a:solidFill>
                  <a:srgbClr val="555555"/>
                </a:solidFill>
                <a:latin typeface="Open Sans"/>
              </a:rPr>
              <a:t>Source(s): </a:t>
            </a:r>
            <a:r>
              <a:rPr sz="800">
                <a:solidFill>
                  <a:srgbClr val="555555"/>
                </a:solidFill>
                <a:latin typeface="Open Sans"/>
              </a:rPr>
              <a:t>Capgemini; ECB; BIS; </a:t>
            </a:r>
            <a:r>
              <a:rPr sz="800">
                <a:solidFill>
                  <a:srgbClr val="555555"/>
                </a:solidFill>
                <a:latin typeface="Open Sans"/>
                <a:hlinkClick r:id="rId6"/>
              </a:rPr>
              <a:t>ID 265767</a:t>
            </a:r>
          </a:p>
        </p:txBody>
      </p:sp>
      <p:sp>
        <p:nvSpPr>
          <p:cNvPr id="5" name="New shape"/>
          <p:cNvSpPr/>
          <p:nvPr/>
        </p:nvSpPr>
        <p:spPr>
          <a:xfrm>
            <a:off x="637200" y="6494400"/>
            <a:ext cx="457200" cy="24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ctr">
              <a:spcAft>
                <a:spcPct val="20000"/>
              </a:spcAft>
            </a:pPr>
            <a:r>
              <a:rPr sz="1000">
                <a:solidFill>
                  <a:srgbClr val="FFFFFF"/>
                </a:solidFill>
                <a:latin typeface="Open Sans"/>
              </a:rPr>
              <a:t>5</a:t>
            </a:r>
          </a:p>
        </p:txBody>
      </p:sp>
      <p:sp>
        <p:nvSpPr>
          <p:cNvPr id="6" name="New shape"/>
          <p:cNvSpPr/>
          <p:nvPr/>
        </p:nvSpPr>
        <p:spPr>
          <a:xfrm>
            <a:off x="676800" y="630000"/>
            <a:ext cx="10836000" cy="58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fontScale="70000" lnSpcReduction="20000"/>
          </a:bodyPr>
          <a:lstStyle/>
          <a:p>
            <a:pPr algn="l">
              <a:lnSpc>
                <a:spcPct val="100000"/>
              </a:lnSpc>
              <a:spcAft>
                <a:spcPct val="20000"/>
              </a:spcAft>
            </a:pPr>
            <a:r>
              <a:rPr sz="3200">
                <a:solidFill>
                  <a:srgbClr val="0A85E6"/>
                </a:solidFill>
                <a:latin typeface="Open Sans Light"/>
              </a:rPr>
              <a:t>Number of non-cash transactions worldwide from 2013 to 2022, by region (in billions)</a:t>
            </a:r>
          </a:p>
        </p:txBody>
      </p:sp>
      <p:sp>
        <p:nvSpPr>
          <p:cNvPr id="7" name="New shape"/>
          <p:cNvSpPr/>
          <p:nvPr/>
        </p:nvSpPr>
        <p:spPr>
          <a:xfrm>
            <a:off x="676800" y="1231200"/>
            <a:ext cx="10836000" cy="32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fontScale="97500" lnSpcReduction="10000"/>
          </a:bodyPr>
          <a:lstStyle/>
          <a:p>
            <a:pPr algn="l">
              <a:lnSpc>
                <a:spcPct val="100000"/>
              </a:lnSpc>
              <a:spcAft>
                <a:spcPct val="20000"/>
              </a:spcAft>
            </a:pPr>
            <a:r>
              <a:rPr sz="1600">
                <a:solidFill>
                  <a:srgbClr val="919191"/>
                </a:solidFill>
                <a:latin typeface="Open Sans"/>
              </a:rPr>
              <a:t>Number of cashless transactions worldwide 2013-2022, by region</a:t>
            </a:r>
          </a:p>
        </p:txBody>
      </p:sp>
    </p:spTree>
    <p:extLst>
      <p:ext uri="{BB962C8B-B14F-4D97-AF65-F5344CB8AC3E}">
        <p14:creationId xmlns:p14="http://schemas.microsoft.com/office/powerpoint/2010/main" val="23671193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18BF19-FC40-BC44-AD43-7AF3A396A235}"/>
              </a:ext>
            </a:extLst>
          </p:cNvPr>
          <p:cNvSpPr>
            <a:spLocks noGrp="1"/>
          </p:cNvSpPr>
          <p:nvPr>
            <p:ph idx="1"/>
          </p:nvPr>
        </p:nvSpPr>
        <p:spPr/>
        <p:txBody>
          <a:bodyPr>
            <a:normAutofit fontScale="85000" lnSpcReduction="20000"/>
          </a:bodyPr>
          <a:lstStyle/>
          <a:p>
            <a:r>
              <a:rPr lang="en-GB" b="1" i="1" dirty="0"/>
              <a:t>Sheep</a:t>
            </a:r>
            <a:r>
              <a:rPr lang="en-GB" i="1" dirty="0"/>
              <a:t> </a:t>
            </a:r>
            <a:r>
              <a:rPr lang="en-GB" dirty="0"/>
              <a:t>represent users whose biometric feature sets are very distinctive and exhibit low intra-class variations. Therefore, these users are expected to have low false accept and false reject errors. </a:t>
            </a:r>
          </a:p>
          <a:p>
            <a:r>
              <a:rPr lang="en-GB" b="1" i="1" dirty="0"/>
              <a:t>Goats</a:t>
            </a:r>
            <a:r>
              <a:rPr lang="en-GB" i="1" dirty="0"/>
              <a:t> </a:t>
            </a:r>
            <a:r>
              <a:rPr lang="en-GB" dirty="0"/>
              <a:t>refer to users who are prone to false rejects. The biometric feature sets of such users typically exhibit large intra-class variations. </a:t>
            </a:r>
          </a:p>
          <a:p>
            <a:r>
              <a:rPr lang="en-GB" b="1" i="1" dirty="0"/>
              <a:t>Lambs</a:t>
            </a:r>
            <a:r>
              <a:rPr lang="en-GB" i="1" dirty="0"/>
              <a:t> </a:t>
            </a:r>
            <a:r>
              <a:rPr lang="en-GB" dirty="0"/>
              <a:t>are users whose biometric feature set overlaps extensively with those of other individuals. The biometric feature sets of these users have high inter-user similarity. Thus, a randomly chosen user (from the target population) has a higher probability of being accepted as a lamb than as a sheep. The false accept rate associated with these users is typically high. </a:t>
            </a:r>
          </a:p>
          <a:p>
            <a:r>
              <a:rPr lang="en-GB" b="1" i="1" dirty="0"/>
              <a:t>Wolves</a:t>
            </a:r>
            <a:r>
              <a:rPr lang="en-GB" i="1" dirty="0"/>
              <a:t> </a:t>
            </a:r>
            <a:r>
              <a:rPr lang="en-GB" dirty="0"/>
              <a:t>indicate individuals who are successful in </a:t>
            </a:r>
            <a:r>
              <a:rPr lang="en-GB" dirty="0" err="1"/>
              <a:t>deliberatel</a:t>
            </a:r>
            <a:r>
              <a:rPr lang="en-GB" dirty="0"/>
              <a:t> </a:t>
            </a:r>
            <a:r>
              <a:rPr lang="en-GB" dirty="0" err="1"/>
              <a:t>ymanipulating</a:t>
            </a:r>
            <a:r>
              <a:rPr lang="en-GB" dirty="0"/>
              <a:t> their biometric trait (especially </a:t>
            </a:r>
            <a:r>
              <a:rPr lang="en-GB" dirty="0" err="1"/>
              <a:t>behavioral</a:t>
            </a:r>
            <a:r>
              <a:rPr lang="en-GB" dirty="0"/>
              <a:t> traits) in order to impersonate legitimately enrolled users of a system. Since the wolves make a concerted effort to adopt the identity of another user, such an effort is often referred to as an </a:t>
            </a:r>
            <a:r>
              <a:rPr lang="en-GB" i="1" dirty="0"/>
              <a:t>adversary attack </a:t>
            </a:r>
            <a:r>
              <a:rPr lang="en-GB" dirty="0"/>
              <a:t>and it can increase the FAR of a system. Examples include forging the signature of another user or mimicking someone else’s voice. This is in contrast to a </a:t>
            </a:r>
            <a:r>
              <a:rPr lang="en-GB" i="1" dirty="0"/>
              <a:t>zero-effort </a:t>
            </a:r>
            <a:r>
              <a:rPr lang="en-GB" dirty="0"/>
              <a:t>attack, where the biometric traits of an opportunistic intruder may be sufficiently similar to a legitimately enrolled user. </a:t>
            </a:r>
          </a:p>
          <a:p>
            <a:endParaRPr lang="en-BE" dirty="0"/>
          </a:p>
        </p:txBody>
      </p:sp>
      <p:sp>
        <p:nvSpPr>
          <p:cNvPr id="3" name="Footer Placeholder 2">
            <a:extLst>
              <a:ext uri="{FF2B5EF4-FFF2-40B4-BE49-F238E27FC236}">
                <a16:creationId xmlns:a16="http://schemas.microsoft.com/office/drawing/2014/main" id="{BBAC617C-9AA3-5F49-AD08-9CECF64A644D}"/>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E6DD5756-7159-0745-A8B6-3AD7A27818DD}"/>
              </a:ext>
            </a:extLst>
          </p:cNvPr>
          <p:cNvSpPr>
            <a:spLocks noGrp="1"/>
          </p:cNvSpPr>
          <p:nvPr>
            <p:ph type="sldNum" sz="quarter" idx="12"/>
          </p:nvPr>
        </p:nvSpPr>
        <p:spPr/>
        <p:txBody>
          <a:bodyPr/>
          <a:lstStyle/>
          <a:p>
            <a:fld id="{0A297500-7527-634B-90F4-69D0994C32B4}" type="slidenum">
              <a:rPr lang="nl-NL" smtClean="0"/>
              <a:t>80</a:t>
            </a:fld>
            <a:endParaRPr lang="nl-NL"/>
          </a:p>
        </p:txBody>
      </p:sp>
      <p:sp>
        <p:nvSpPr>
          <p:cNvPr id="5" name="Title 4">
            <a:extLst>
              <a:ext uri="{FF2B5EF4-FFF2-40B4-BE49-F238E27FC236}">
                <a16:creationId xmlns:a16="http://schemas.microsoft.com/office/drawing/2014/main" id="{D619D7C4-1AD2-CB4F-9B18-924CF504C800}"/>
              </a:ext>
            </a:extLst>
          </p:cNvPr>
          <p:cNvSpPr>
            <a:spLocks noGrp="1"/>
          </p:cNvSpPr>
          <p:nvPr>
            <p:ph type="title"/>
          </p:nvPr>
        </p:nvSpPr>
        <p:spPr/>
        <p:txBody>
          <a:bodyPr/>
          <a:lstStyle/>
          <a:p>
            <a:r>
              <a:rPr lang="en-BE" dirty="0"/>
              <a:t>Doddington’s zoo (extended definition)</a:t>
            </a:r>
          </a:p>
        </p:txBody>
      </p:sp>
    </p:spTree>
    <p:extLst>
      <p:ext uri="{BB962C8B-B14F-4D97-AF65-F5344CB8AC3E}">
        <p14:creationId xmlns:p14="http://schemas.microsoft.com/office/powerpoint/2010/main" val="2613210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A285E84-E981-E841-A824-4316839DC705}"/>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3A297C56-B764-2F4B-82DB-D950D9456601}"/>
              </a:ext>
            </a:extLst>
          </p:cNvPr>
          <p:cNvSpPr>
            <a:spLocks noGrp="1"/>
          </p:cNvSpPr>
          <p:nvPr>
            <p:ph type="sldNum" sz="quarter" idx="12"/>
          </p:nvPr>
        </p:nvSpPr>
        <p:spPr/>
        <p:txBody>
          <a:bodyPr/>
          <a:lstStyle/>
          <a:p>
            <a:fld id="{0A297500-7527-634B-90F4-69D0994C32B4}" type="slidenum">
              <a:rPr lang="nl-NL" smtClean="0"/>
              <a:t>81</a:t>
            </a:fld>
            <a:endParaRPr lang="nl-NL"/>
          </a:p>
        </p:txBody>
      </p:sp>
      <p:sp>
        <p:nvSpPr>
          <p:cNvPr id="2" name="Content Placeholder 1">
            <a:extLst>
              <a:ext uri="{FF2B5EF4-FFF2-40B4-BE49-F238E27FC236}">
                <a16:creationId xmlns:a16="http://schemas.microsoft.com/office/drawing/2014/main" id="{EB979510-7756-0D40-8DB8-EC8F64A3D288}"/>
              </a:ext>
            </a:extLst>
          </p:cNvPr>
          <p:cNvSpPr>
            <a:spLocks noGrp="1"/>
          </p:cNvSpPr>
          <p:nvPr>
            <p:ph idx="1"/>
          </p:nvPr>
        </p:nvSpPr>
        <p:spPr>
          <a:xfrm>
            <a:off x="412204" y="1659046"/>
            <a:ext cx="5400000" cy="4464000"/>
          </a:xfrm>
        </p:spPr>
        <p:txBody>
          <a:bodyPr>
            <a:normAutofit/>
          </a:bodyPr>
          <a:lstStyle/>
          <a:p>
            <a:pPr marL="0" indent="0">
              <a:buNone/>
            </a:pPr>
            <a:r>
              <a:rPr lang="en-BE" b="1" dirty="0"/>
              <a:t>Failure to enroll rate (FTE)</a:t>
            </a:r>
          </a:p>
          <a:p>
            <a:pPr marL="0" indent="0">
              <a:buNone/>
            </a:pPr>
            <a:r>
              <a:rPr lang="en-GB" sz="2000" dirty="0"/>
              <a:t>the probability that a user will not be able to supply a readable measure to the system upon enrolment </a:t>
            </a:r>
          </a:p>
          <a:p>
            <a:pPr lvl="1"/>
            <a:endParaRPr lang="en-GB" dirty="0"/>
          </a:p>
          <a:p>
            <a:pPr lvl="1"/>
            <a:endParaRPr lang="en-GB" dirty="0"/>
          </a:p>
          <a:p>
            <a:pPr lvl="1"/>
            <a:endParaRPr lang="en-BE" dirty="0"/>
          </a:p>
        </p:txBody>
      </p:sp>
      <p:sp>
        <p:nvSpPr>
          <p:cNvPr id="6" name="Content Placeholder 5">
            <a:extLst>
              <a:ext uri="{FF2B5EF4-FFF2-40B4-BE49-F238E27FC236}">
                <a16:creationId xmlns:a16="http://schemas.microsoft.com/office/drawing/2014/main" id="{A22AD05D-038C-FD44-A94E-7705F47B8A2D}"/>
              </a:ext>
            </a:extLst>
          </p:cNvPr>
          <p:cNvSpPr>
            <a:spLocks noGrp="1"/>
          </p:cNvSpPr>
          <p:nvPr>
            <p:ph sz="quarter" idx="13"/>
          </p:nvPr>
        </p:nvSpPr>
        <p:spPr>
          <a:xfrm>
            <a:off x="5876278" y="1659046"/>
            <a:ext cx="6315722" cy="4464000"/>
          </a:xfrm>
        </p:spPr>
        <p:txBody>
          <a:bodyPr/>
          <a:lstStyle/>
          <a:p>
            <a:pPr marL="0" indent="0">
              <a:buNone/>
            </a:pPr>
            <a:r>
              <a:rPr lang="en-GB" b="1" dirty="0"/>
              <a:t>Failure to acquire/capture rate (FTA, FTC)</a:t>
            </a:r>
          </a:p>
          <a:p>
            <a:r>
              <a:rPr lang="en-GB" sz="2000" dirty="0"/>
              <a:t>The device is not able to locate a biometric signal of sufficiently good quality (e.g., an extremely faint fingerprint or an occluded face image)</a:t>
            </a:r>
          </a:p>
          <a:p>
            <a:r>
              <a:rPr lang="en-GB" sz="2000" dirty="0"/>
              <a:t>Sensor wear and tear </a:t>
            </a:r>
          </a:p>
          <a:p>
            <a:r>
              <a:rPr lang="en-GB" sz="2000" dirty="0"/>
              <a:t>Examples:</a:t>
            </a:r>
          </a:p>
          <a:p>
            <a:pPr lvl="1"/>
            <a:r>
              <a:rPr lang="en-GB" sz="2000" dirty="0"/>
              <a:t>Too dark for face recognition</a:t>
            </a:r>
          </a:p>
          <a:p>
            <a:pPr lvl="1"/>
            <a:r>
              <a:rPr lang="en-GB" sz="2000" dirty="0"/>
              <a:t>Dirty fingerprint reader</a:t>
            </a:r>
          </a:p>
          <a:p>
            <a:pPr lvl="1"/>
            <a:r>
              <a:rPr lang="en-GB" sz="2000" dirty="0"/>
              <a:t>Background noise for voice recognition</a:t>
            </a:r>
          </a:p>
          <a:p>
            <a:pPr marL="0" indent="0">
              <a:buNone/>
            </a:pPr>
            <a:endParaRPr lang="en-GB" sz="2800" dirty="0"/>
          </a:p>
          <a:p>
            <a:endParaRPr lang="en-BE" dirty="0"/>
          </a:p>
        </p:txBody>
      </p:sp>
      <p:sp>
        <p:nvSpPr>
          <p:cNvPr id="5" name="Title 4">
            <a:extLst>
              <a:ext uri="{FF2B5EF4-FFF2-40B4-BE49-F238E27FC236}">
                <a16:creationId xmlns:a16="http://schemas.microsoft.com/office/drawing/2014/main" id="{45369C7D-E79C-E044-971A-E82538A14525}"/>
              </a:ext>
            </a:extLst>
          </p:cNvPr>
          <p:cNvSpPr>
            <a:spLocks noGrp="1"/>
          </p:cNvSpPr>
          <p:nvPr>
            <p:ph type="title"/>
          </p:nvPr>
        </p:nvSpPr>
        <p:spPr/>
        <p:txBody>
          <a:bodyPr/>
          <a:lstStyle/>
          <a:p>
            <a:r>
              <a:rPr lang="en-BE" dirty="0"/>
              <a:t>Other quantitative measures: availability</a:t>
            </a:r>
          </a:p>
        </p:txBody>
      </p:sp>
      <p:pic>
        <p:nvPicPr>
          <p:cNvPr id="7" name="Picture 6">
            <a:extLst>
              <a:ext uri="{FF2B5EF4-FFF2-40B4-BE49-F238E27FC236}">
                <a16:creationId xmlns:a16="http://schemas.microsoft.com/office/drawing/2014/main" id="{5C2FBC3C-1F1A-D04E-8EB2-522925030986}"/>
              </a:ext>
            </a:extLst>
          </p:cNvPr>
          <p:cNvPicPr>
            <a:picLocks noChangeAspect="1"/>
          </p:cNvPicPr>
          <p:nvPr/>
        </p:nvPicPr>
        <p:blipFill>
          <a:blip r:embed="rId2"/>
          <a:stretch>
            <a:fillRect/>
          </a:stretch>
        </p:blipFill>
        <p:spPr>
          <a:xfrm>
            <a:off x="595350" y="3541845"/>
            <a:ext cx="1739832" cy="2460369"/>
          </a:xfrm>
          <a:prstGeom prst="rect">
            <a:avLst/>
          </a:prstGeom>
        </p:spPr>
      </p:pic>
      <p:pic>
        <p:nvPicPr>
          <p:cNvPr id="8" name="Picture 7">
            <a:extLst>
              <a:ext uri="{FF2B5EF4-FFF2-40B4-BE49-F238E27FC236}">
                <a16:creationId xmlns:a16="http://schemas.microsoft.com/office/drawing/2014/main" id="{CC114548-8615-4F48-9078-DC1E7EB10392}"/>
              </a:ext>
            </a:extLst>
          </p:cNvPr>
          <p:cNvPicPr>
            <a:picLocks noChangeAspect="1"/>
          </p:cNvPicPr>
          <p:nvPr/>
        </p:nvPicPr>
        <p:blipFill>
          <a:blip r:embed="rId3"/>
          <a:stretch>
            <a:fillRect/>
          </a:stretch>
        </p:blipFill>
        <p:spPr>
          <a:xfrm>
            <a:off x="2620652" y="3834922"/>
            <a:ext cx="2970156" cy="1909386"/>
          </a:xfrm>
          <a:prstGeom prst="rect">
            <a:avLst/>
          </a:prstGeom>
        </p:spPr>
      </p:pic>
    </p:spTree>
    <p:extLst>
      <p:ext uri="{BB962C8B-B14F-4D97-AF65-F5344CB8AC3E}">
        <p14:creationId xmlns:p14="http://schemas.microsoft.com/office/powerpoint/2010/main" val="6392022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979510-7756-0D40-8DB8-EC8F64A3D288}"/>
              </a:ext>
            </a:extLst>
          </p:cNvPr>
          <p:cNvSpPr>
            <a:spLocks noGrp="1"/>
          </p:cNvSpPr>
          <p:nvPr>
            <p:ph idx="1"/>
          </p:nvPr>
        </p:nvSpPr>
        <p:spPr/>
        <p:txBody>
          <a:bodyPr>
            <a:normAutofit/>
          </a:bodyPr>
          <a:lstStyle/>
          <a:p>
            <a:r>
              <a:rPr lang="en-GB" b="1" dirty="0"/>
              <a:t>Accessibility</a:t>
            </a:r>
          </a:p>
          <a:p>
            <a:pPr lvl="1"/>
            <a:r>
              <a:rPr lang="en-GB" dirty="0"/>
              <a:t>Throughput rate</a:t>
            </a:r>
          </a:p>
          <a:p>
            <a:pPr lvl="2"/>
            <a:r>
              <a:rPr lang="en-GB" dirty="0"/>
              <a:t>the number of individuals that can be processed in a unit time, such as a minute or an hour</a:t>
            </a:r>
          </a:p>
          <a:p>
            <a:r>
              <a:rPr lang="en-GB" b="1" dirty="0"/>
              <a:t>Acceptability</a:t>
            </a:r>
          </a:p>
          <a:p>
            <a:pPr lvl="1"/>
            <a:r>
              <a:rPr lang="en-GB" dirty="0"/>
              <a:t>people do not object to having this measurement taken from them?</a:t>
            </a:r>
          </a:p>
          <a:p>
            <a:pPr lvl="2"/>
            <a:r>
              <a:rPr lang="en-GB" dirty="0"/>
              <a:t>Measured by polling the device users</a:t>
            </a:r>
          </a:p>
          <a:p>
            <a:pPr lvl="1"/>
            <a:endParaRPr lang="en-GB" dirty="0"/>
          </a:p>
          <a:p>
            <a:pPr lvl="1"/>
            <a:endParaRPr lang="en-GB" dirty="0"/>
          </a:p>
          <a:p>
            <a:pPr lvl="1"/>
            <a:endParaRPr lang="en-BE" dirty="0"/>
          </a:p>
        </p:txBody>
      </p:sp>
      <p:sp>
        <p:nvSpPr>
          <p:cNvPr id="3" name="Footer Placeholder 2">
            <a:extLst>
              <a:ext uri="{FF2B5EF4-FFF2-40B4-BE49-F238E27FC236}">
                <a16:creationId xmlns:a16="http://schemas.microsoft.com/office/drawing/2014/main" id="{0A285E84-E981-E841-A824-4316839DC705}"/>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3A297C56-B764-2F4B-82DB-D950D9456601}"/>
              </a:ext>
            </a:extLst>
          </p:cNvPr>
          <p:cNvSpPr>
            <a:spLocks noGrp="1"/>
          </p:cNvSpPr>
          <p:nvPr>
            <p:ph type="sldNum" sz="quarter" idx="12"/>
          </p:nvPr>
        </p:nvSpPr>
        <p:spPr/>
        <p:txBody>
          <a:bodyPr/>
          <a:lstStyle/>
          <a:p>
            <a:fld id="{0A297500-7527-634B-90F4-69D0994C32B4}" type="slidenum">
              <a:rPr lang="nl-NL" smtClean="0"/>
              <a:t>82</a:t>
            </a:fld>
            <a:endParaRPr lang="nl-NL"/>
          </a:p>
        </p:txBody>
      </p:sp>
      <p:sp>
        <p:nvSpPr>
          <p:cNvPr id="5" name="Title 4">
            <a:extLst>
              <a:ext uri="{FF2B5EF4-FFF2-40B4-BE49-F238E27FC236}">
                <a16:creationId xmlns:a16="http://schemas.microsoft.com/office/drawing/2014/main" id="{45369C7D-E79C-E044-971A-E82538A14525}"/>
              </a:ext>
            </a:extLst>
          </p:cNvPr>
          <p:cNvSpPr>
            <a:spLocks noGrp="1"/>
          </p:cNvSpPr>
          <p:nvPr>
            <p:ph type="title"/>
          </p:nvPr>
        </p:nvSpPr>
        <p:spPr/>
        <p:txBody>
          <a:bodyPr/>
          <a:lstStyle/>
          <a:p>
            <a:r>
              <a:rPr lang="en-BE" dirty="0"/>
              <a:t>Other quantitative measures</a:t>
            </a:r>
          </a:p>
        </p:txBody>
      </p:sp>
    </p:spTree>
    <p:extLst>
      <p:ext uri="{BB962C8B-B14F-4D97-AF65-F5344CB8AC3E}">
        <p14:creationId xmlns:p14="http://schemas.microsoft.com/office/powerpoint/2010/main" val="3741600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28"/>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28</a:t>
            </a:r>
          </a:p>
        </p:txBody>
      </p:sp>
      <p:sp>
        <p:nvSpPr>
          <p:cNvPr id="386" name="Sensors…"/>
          <p:cNvSpPr txBox="1">
            <a:spLocks noGrp="1"/>
          </p:cNvSpPr>
          <p:nvPr>
            <p:ph idx="1"/>
          </p:nvPr>
        </p:nvSpPr>
        <p:spPr>
          <a:prstGeom prst="rect">
            <a:avLst/>
          </a:prstGeom>
        </p:spPr>
        <p:txBody>
          <a:bodyPr/>
          <a:lstStyle/>
          <a:p>
            <a:pPr marL="384175" indent="-342900">
              <a:buClr>
                <a:srgbClr val="000000"/>
              </a:buClr>
              <a:buSzPct val="125000"/>
            </a:pPr>
            <a:r>
              <a:rPr b="1" dirty="0"/>
              <a:t>Sensors</a:t>
            </a:r>
          </a:p>
          <a:p>
            <a:pPr marL="784225" lvl="1" indent="-285750">
              <a:buClr>
                <a:srgbClr val="000000"/>
              </a:buClr>
              <a:buSzPct val="125000"/>
            </a:pPr>
            <a:r>
              <a:rPr dirty="0"/>
              <a:t>inexpensive (e.g. microphones)</a:t>
            </a:r>
          </a:p>
          <a:p>
            <a:pPr marL="784225" lvl="1" indent="-285750">
              <a:buClr>
                <a:srgbClr val="000000"/>
              </a:buClr>
              <a:buSzPct val="125000"/>
            </a:pPr>
            <a:r>
              <a:rPr dirty="0"/>
              <a:t>almost standard PC peripheral (camera)</a:t>
            </a:r>
          </a:p>
          <a:p>
            <a:pPr marL="784225" lvl="1" indent="-285750">
              <a:buClr>
                <a:srgbClr val="000000"/>
              </a:buClr>
              <a:buSzPct val="125000"/>
            </a:pPr>
            <a:r>
              <a:rPr dirty="0"/>
              <a:t>solid state technology </a:t>
            </a:r>
            <a:r>
              <a:rPr dirty="0">
                <a:latin typeface="Symbol"/>
                <a:ea typeface="Symbol"/>
                <a:cs typeface="Symbol"/>
                <a:sym typeface="Symbol"/>
              </a:rPr>
              <a:t>­</a:t>
            </a:r>
            <a:r>
              <a:rPr dirty="0"/>
              <a:t> </a:t>
            </a:r>
            <a:r>
              <a:rPr dirty="0" err="1">
                <a:latin typeface="Symbol"/>
                <a:ea typeface="Symbol"/>
                <a:cs typeface="Symbol"/>
                <a:sym typeface="Symbol"/>
              </a:rPr>
              <a:t>Þ</a:t>
            </a:r>
            <a:r>
              <a:rPr dirty="0"/>
              <a:t> cost(sensors) </a:t>
            </a:r>
            <a:r>
              <a:rPr dirty="0">
                <a:latin typeface="Symbol"/>
                <a:ea typeface="Symbol"/>
                <a:cs typeface="Symbol"/>
                <a:sym typeface="Symbol"/>
              </a:rPr>
              <a:t>¯</a:t>
            </a:r>
            <a:r>
              <a:rPr dirty="0"/>
              <a:t>, e.g. fingerprint sensors</a:t>
            </a:r>
          </a:p>
          <a:p>
            <a:pPr marL="384175" indent="-342900">
              <a:buClr>
                <a:srgbClr val="000000"/>
              </a:buClr>
              <a:buSzPct val="125000"/>
            </a:pPr>
            <a:r>
              <a:rPr b="1" dirty="0"/>
              <a:t>Storage</a:t>
            </a:r>
          </a:p>
        </p:txBody>
      </p:sp>
      <p:sp>
        <p:nvSpPr>
          <p:cNvPr id="385" name="Costs"/>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Costs</a:t>
            </a:r>
          </a:p>
        </p:txBody>
      </p:sp>
    </p:spTree>
    <p:extLst>
      <p:ext uri="{BB962C8B-B14F-4D97-AF65-F5344CB8AC3E}">
        <p14:creationId xmlns:p14="http://schemas.microsoft.com/office/powerpoint/2010/main" val="18313731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29"/>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29</a:t>
            </a:r>
          </a:p>
        </p:txBody>
      </p:sp>
      <p:sp>
        <p:nvSpPr>
          <p:cNvPr id="390" name="Comfort, user-friendliness…"/>
          <p:cNvSpPr txBox="1">
            <a:spLocks noGrp="1"/>
          </p:cNvSpPr>
          <p:nvPr>
            <p:ph idx="1"/>
          </p:nvPr>
        </p:nvSpPr>
        <p:spPr>
          <a:prstGeom prst="rect">
            <a:avLst/>
          </a:prstGeom>
        </p:spPr>
        <p:txBody>
          <a:bodyPr/>
          <a:lstStyle/>
          <a:p>
            <a:pPr marL="384175" indent="-342900">
              <a:buClr>
                <a:srgbClr val="000000"/>
              </a:buClr>
              <a:buSzPct val="125000"/>
            </a:pPr>
            <a:r>
              <a:rPr b="1" dirty="0"/>
              <a:t>Comfort</a:t>
            </a:r>
            <a:r>
              <a:rPr dirty="0"/>
              <a:t>, user-friendliness</a:t>
            </a:r>
          </a:p>
          <a:p>
            <a:pPr marL="784225" lvl="1" indent="-285750">
              <a:buClr>
                <a:srgbClr val="000000"/>
              </a:buClr>
              <a:buSzPct val="125000"/>
            </a:pPr>
            <a:r>
              <a:rPr dirty="0"/>
              <a:t>+: face, voice, iris (non-contact)</a:t>
            </a:r>
          </a:p>
          <a:p>
            <a:pPr marL="384175" indent="-342900">
              <a:buClr>
                <a:srgbClr val="000000"/>
              </a:buClr>
              <a:buSzPct val="125000"/>
            </a:pPr>
            <a:r>
              <a:rPr dirty="0"/>
              <a:t>Requiring little </a:t>
            </a:r>
            <a:r>
              <a:rPr b="1" dirty="0"/>
              <a:t>cooperation</a:t>
            </a:r>
            <a:r>
              <a:rPr dirty="0"/>
              <a:t>/participation</a:t>
            </a:r>
          </a:p>
          <a:p>
            <a:pPr marL="784225" lvl="1" indent="-285750">
              <a:buClr>
                <a:srgbClr val="000000"/>
              </a:buClr>
              <a:buSzPct val="125000"/>
            </a:pPr>
            <a:r>
              <a:rPr dirty="0"/>
              <a:t>+: faces, facial thermograms</a:t>
            </a:r>
          </a:p>
          <a:p>
            <a:pPr marL="384175" indent="-342900">
              <a:buClr>
                <a:srgbClr val="000000"/>
              </a:buClr>
              <a:buSzPct val="125000"/>
            </a:pPr>
            <a:r>
              <a:rPr dirty="0"/>
              <a:t>public </a:t>
            </a:r>
            <a:r>
              <a:rPr b="1" dirty="0"/>
              <a:t>acceptance</a:t>
            </a:r>
            <a:r>
              <a:rPr dirty="0"/>
              <a:t>: </a:t>
            </a:r>
          </a:p>
          <a:p>
            <a:pPr marL="784225" lvl="1" indent="-285750">
              <a:buClr>
                <a:srgbClr val="000000"/>
              </a:buClr>
              <a:buSzPct val="125000"/>
            </a:pPr>
            <a:r>
              <a:rPr dirty="0"/>
              <a:t>threat to individual privacy</a:t>
            </a:r>
          </a:p>
        </p:txBody>
      </p:sp>
      <p:sp>
        <p:nvSpPr>
          <p:cNvPr id="389" name="Human factors"/>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Human factors</a:t>
            </a:r>
          </a:p>
        </p:txBody>
      </p:sp>
    </p:spTree>
    <p:extLst>
      <p:ext uri="{BB962C8B-B14F-4D97-AF65-F5344CB8AC3E}">
        <p14:creationId xmlns:p14="http://schemas.microsoft.com/office/powerpoint/2010/main" val="4521344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469DF9D-0BBF-2643-8E5A-991FA2E77FCB}"/>
              </a:ext>
            </a:extLst>
          </p:cNvPr>
          <p:cNvSpPr>
            <a:spLocks noGrp="1"/>
          </p:cNvSpPr>
          <p:nvPr>
            <p:ph idx="1"/>
          </p:nvPr>
        </p:nvSpPr>
        <p:spPr>
          <a:xfrm>
            <a:off x="575400" y="1340831"/>
            <a:ext cx="11041200" cy="4464000"/>
          </a:xfrm>
        </p:spPr>
        <p:txBody>
          <a:bodyPr/>
          <a:lstStyle/>
          <a:p>
            <a:endParaRPr lang="en-BE" dirty="0"/>
          </a:p>
        </p:txBody>
      </p:sp>
      <p:sp>
        <p:nvSpPr>
          <p:cNvPr id="2" name="Footer Placeholder 1">
            <a:extLst>
              <a:ext uri="{FF2B5EF4-FFF2-40B4-BE49-F238E27FC236}">
                <a16:creationId xmlns:a16="http://schemas.microsoft.com/office/drawing/2014/main" id="{271C8948-3D85-304C-82D0-8AE064F2F81E}"/>
              </a:ext>
            </a:extLst>
          </p:cNvPr>
          <p:cNvSpPr>
            <a:spLocks noGrp="1"/>
          </p:cNvSpPr>
          <p:nvPr>
            <p:ph type="ftr" sz="quarter" idx="11"/>
          </p:nvPr>
        </p:nvSpPr>
        <p:spPr/>
        <p:txBody>
          <a:bodyPr/>
          <a:lstStyle/>
          <a:p>
            <a:r>
              <a:rPr lang="en-US"/>
              <a:t>Faculty of Engineering Sciences, ESAT-PSI</a:t>
            </a:r>
            <a:endParaRPr lang="nl-NL"/>
          </a:p>
        </p:txBody>
      </p:sp>
      <p:sp>
        <p:nvSpPr>
          <p:cNvPr id="3" name="Slide Number Placeholder 2">
            <a:extLst>
              <a:ext uri="{FF2B5EF4-FFF2-40B4-BE49-F238E27FC236}">
                <a16:creationId xmlns:a16="http://schemas.microsoft.com/office/drawing/2014/main" id="{FB25B61F-BCF8-A547-A247-90EF3F9A9596}"/>
              </a:ext>
            </a:extLst>
          </p:cNvPr>
          <p:cNvSpPr>
            <a:spLocks noGrp="1"/>
          </p:cNvSpPr>
          <p:nvPr>
            <p:ph type="sldNum" sz="quarter" idx="12"/>
          </p:nvPr>
        </p:nvSpPr>
        <p:spPr/>
        <p:txBody>
          <a:bodyPr/>
          <a:lstStyle/>
          <a:p>
            <a:fld id="{0A297500-7527-634B-90F4-69D0994C32B4}" type="slidenum">
              <a:rPr lang="nl-NL" smtClean="0"/>
              <a:t>85</a:t>
            </a:fld>
            <a:endParaRPr lang="nl-NL"/>
          </a:p>
        </p:txBody>
      </p:sp>
      <p:sp>
        <p:nvSpPr>
          <p:cNvPr id="12" name="Title 11">
            <a:extLst>
              <a:ext uri="{FF2B5EF4-FFF2-40B4-BE49-F238E27FC236}">
                <a16:creationId xmlns:a16="http://schemas.microsoft.com/office/drawing/2014/main" id="{74726497-4E6F-A24F-97B0-B9F6B2A1A780}"/>
              </a:ext>
            </a:extLst>
          </p:cNvPr>
          <p:cNvSpPr>
            <a:spLocks noGrp="1"/>
          </p:cNvSpPr>
          <p:nvPr>
            <p:ph type="title"/>
          </p:nvPr>
        </p:nvSpPr>
        <p:spPr/>
        <p:txBody>
          <a:bodyPr/>
          <a:lstStyle/>
          <a:p>
            <a:r>
              <a:rPr lang="en-GB" dirty="0"/>
              <a:t>E</a:t>
            </a:r>
            <a:r>
              <a:rPr lang="en-BE" dirty="0"/>
              <a:t>xample of biometrics systems</a:t>
            </a:r>
          </a:p>
        </p:txBody>
      </p:sp>
      <p:pic>
        <p:nvPicPr>
          <p:cNvPr id="4" name="Picture 3">
            <a:extLst>
              <a:ext uri="{FF2B5EF4-FFF2-40B4-BE49-F238E27FC236}">
                <a16:creationId xmlns:a16="http://schemas.microsoft.com/office/drawing/2014/main" id="{CB1A1F9D-4408-354C-BABB-4AB21E981FDA}"/>
              </a:ext>
            </a:extLst>
          </p:cNvPr>
          <p:cNvPicPr>
            <a:picLocks noChangeAspect="1"/>
          </p:cNvPicPr>
          <p:nvPr/>
        </p:nvPicPr>
        <p:blipFill>
          <a:blip r:embed="rId2"/>
          <a:stretch>
            <a:fillRect/>
          </a:stretch>
        </p:blipFill>
        <p:spPr>
          <a:xfrm>
            <a:off x="2603071" y="1128623"/>
            <a:ext cx="6859858" cy="5081377"/>
          </a:xfrm>
          <a:prstGeom prst="rect">
            <a:avLst/>
          </a:prstGeom>
        </p:spPr>
      </p:pic>
    </p:spTree>
    <p:extLst>
      <p:ext uri="{BB962C8B-B14F-4D97-AF65-F5344CB8AC3E}">
        <p14:creationId xmlns:p14="http://schemas.microsoft.com/office/powerpoint/2010/main" val="38697016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34"/>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34</a:t>
            </a:r>
          </a:p>
        </p:txBody>
      </p:sp>
      <p:sp>
        <p:nvSpPr>
          <p:cNvPr id="3" name="Content Placeholder 2">
            <a:extLst>
              <a:ext uri="{FF2B5EF4-FFF2-40B4-BE49-F238E27FC236}">
                <a16:creationId xmlns:a16="http://schemas.microsoft.com/office/drawing/2014/main" id="{5E6E3A3D-0B81-2043-9FD5-16EA41E25E5B}"/>
              </a:ext>
            </a:extLst>
          </p:cNvPr>
          <p:cNvSpPr>
            <a:spLocks noGrp="1"/>
          </p:cNvSpPr>
          <p:nvPr>
            <p:ph idx="1"/>
          </p:nvPr>
        </p:nvSpPr>
        <p:spPr>
          <a:xfrm>
            <a:off x="576000" y="1656000"/>
            <a:ext cx="3912873" cy="3632973"/>
          </a:xfrm>
        </p:spPr>
        <p:txBody>
          <a:bodyPr/>
          <a:lstStyle/>
          <a:p>
            <a:endParaRPr lang="en-BE" dirty="0"/>
          </a:p>
        </p:txBody>
      </p:sp>
      <p:sp>
        <p:nvSpPr>
          <p:cNvPr id="4" name="Content Placeholder 3">
            <a:extLst>
              <a:ext uri="{FF2B5EF4-FFF2-40B4-BE49-F238E27FC236}">
                <a16:creationId xmlns:a16="http://schemas.microsoft.com/office/drawing/2014/main" id="{C7A5C85A-F1CD-5041-BCAE-14A6F3677351}"/>
              </a:ext>
            </a:extLst>
          </p:cNvPr>
          <p:cNvSpPr>
            <a:spLocks noGrp="1"/>
          </p:cNvSpPr>
          <p:nvPr>
            <p:ph sz="quarter" idx="13"/>
          </p:nvPr>
        </p:nvSpPr>
        <p:spPr>
          <a:xfrm>
            <a:off x="4759035" y="1656000"/>
            <a:ext cx="7198503" cy="4464000"/>
          </a:xfrm>
        </p:spPr>
        <p:txBody>
          <a:bodyPr/>
          <a:lstStyle/>
          <a:p>
            <a:pPr marL="0" indent="0">
              <a:spcBef>
                <a:spcPts val="1100"/>
              </a:spcBef>
              <a:buClr>
                <a:srgbClr val="000000"/>
              </a:buClr>
              <a:buSzPct val="100000"/>
              <a:buNone/>
              <a:defRPr sz="1600"/>
            </a:pPr>
            <a:r>
              <a:rPr lang="en-GB" b="1" dirty="0"/>
              <a:t>Fingerprint = pattern of ridges and furrows on the surface of a fingertip</a:t>
            </a:r>
          </a:p>
          <a:p>
            <a:pPr marL="40640">
              <a:spcBef>
                <a:spcPts val="1100"/>
              </a:spcBef>
              <a:buClr>
                <a:srgbClr val="000000"/>
              </a:buClr>
              <a:buSzPct val="100000"/>
              <a:buFont typeface="Comic Sans MS"/>
              <a:buChar char="•"/>
              <a:defRPr sz="1600"/>
            </a:pPr>
            <a:r>
              <a:rPr lang="en-GB" dirty="0"/>
              <a:t>Fingerprint shape is determined during </a:t>
            </a:r>
            <a:r>
              <a:rPr lang="en-GB" dirty="0" err="1"/>
              <a:t>fetal</a:t>
            </a:r>
            <a:r>
              <a:rPr lang="en-GB" dirty="0"/>
              <a:t> period</a:t>
            </a:r>
          </a:p>
          <a:p>
            <a:pPr marL="40640">
              <a:spcBef>
                <a:spcPts val="1100"/>
              </a:spcBef>
              <a:buClr>
                <a:srgbClr val="000000"/>
              </a:buClr>
              <a:buSzPct val="100000"/>
              <a:buFont typeface="Comic Sans MS"/>
              <a:buChar char="•"/>
              <a:defRPr sz="1600"/>
            </a:pPr>
            <a:r>
              <a:rPr lang="en-GB" dirty="0"/>
              <a:t>Fingerprints of identical twins are different</a:t>
            </a:r>
          </a:p>
          <a:p>
            <a:pPr marL="40640">
              <a:spcBef>
                <a:spcPts val="1100"/>
              </a:spcBef>
              <a:buClr>
                <a:srgbClr val="000000"/>
              </a:buClr>
              <a:buSzPct val="100000"/>
              <a:buFont typeface="Comic Sans MS"/>
              <a:buChar char="•"/>
              <a:defRPr sz="1600"/>
            </a:pPr>
            <a:r>
              <a:rPr lang="en-GB" dirty="0"/>
              <a:t>No correlation between prints of different fingers of the same individual</a:t>
            </a:r>
          </a:p>
          <a:p>
            <a:pPr marL="40640">
              <a:spcBef>
                <a:spcPts val="1100"/>
              </a:spcBef>
              <a:buClr>
                <a:srgbClr val="000000"/>
              </a:buClr>
              <a:buSzPct val="100000"/>
              <a:buFont typeface="Comic Sans MS"/>
              <a:buChar char="•"/>
              <a:defRPr sz="1600"/>
            </a:pPr>
            <a:r>
              <a:rPr lang="en-GB" dirty="0"/>
              <a:t>Most understood and studied biometric</a:t>
            </a:r>
          </a:p>
          <a:p>
            <a:pPr marL="497840" lvl="1">
              <a:spcBef>
                <a:spcPts val="1100"/>
              </a:spcBef>
              <a:buClr>
                <a:srgbClr val="000000"/>
              </a:buClr>
              <a:buSzPct val="100000"/>
              <a:buFont typeface="Comic Sans MS"/>
              <a:buChar char="•"/>
              <a:defRPr sz="1600"/>
            </a:pPr>
            <a:r>
              <a:rPr lang="en-GB" dirty="0"/>
              <a:t>Used for centuries</a:t>
            </a:r>
          </a:p>
          <a:p>
            <a:pPr marL="497840" lvl="1">
              <a:spcBef>
                <a:spcPts val="1100"/>
              </a:spcBef>
              <a:buClr>
                <a:srgbClr val="000000"/>
              </a:buClr>
              <a:buSzPct val="100000"/>
              <a:buFont typeface="Comic Sans MS"/>
              <a:buChar char="•"/>
              <a:defRPr sz="1600"/>
            </a:pPr>
            <a:r>
              <a:rPr lang="en-GB" dirty="0"/>
              <a:t>validity well-established</a:t>
            </a:r>
          </a:p>
          <a:p>
            <a:pPr marL="40640">
              <a:spcBef>
                <a:spcPts val="1100"/>
              </a:spcBef>
              <a:buClr>
                <a:srgbClr val="000000"/>
              </a:buClr>
              <a:buSzPct val="100000"/>
              <a:buFont typeface="Comic Sans MS"/>
              <a:buChar char="•"/>
              <a:defRPr sz="1600"/>
            </a:pPr>
            <a:r>
              <a:rPr lang="en-GB" dirty="0"/>
              <a:t>With solid state sensors =&gt; incorporation in many applications</a:t>
            </a:r>
          </a:p>
          <a:p>
            <a:pPr marL="40640">
              <a:spcBef>
                <a:spcPts val="1100"/>
              </a:spcBef>
              <a:buClr>
                <a:srgbClr val="000000"/>
              </a:buClr>
              <a:buSzPct val="100000"/>
              <a:buFont typeface="Comic Sans MS"/>
              <a:buChar char="•"/>
              <a:defRPr sz="1600"/>
            </a:pPr>
            <a:r>
              <a:rPr lang="en-GB" dirty="0"/>
              <a:t>Acceptability? Because of association with criminal investigations</a:t>
            </a:r>
          </a:p>
          <a:p>
            <a:endParaRPr lang="en-BE" dirty="0"/>
          </a:p>
        </p:txBody>
      </p:sp>
      <p:sp>
        <p:nvSpPr>
          <p:cNvPr id="414" name="Fingerprint recognition"/>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Fingerprint recognition</a:t>
            </a:r>
          </a:p>
        </p:txBody>
      </p:sp>
      <p:pic>
        <p:nvPicPr>
          <p:cNvPr id="415" name="image.png" descr="image.png"/>
          <p:cNvPicPr>
            <a:picLocks/>
          </p:cNvPicPr>
          <p:nvPr/>
        </p:nvPicPr>
        <p:blipFill>
          <a:blip r:embed="rId2"/>
          <a:stretch>
            <a:fillRect/>
          </a:stretch>
        </p:blipFill>
        <p:spPr>
          <a:xfrm>
            <a:off x="1160836" y="2100886"/>
            <a:ext cx="2743200" cy="2743200"/>
          </a:xfrm>
          <a:prstGeom prst="rect">
            <a:avLst/>
          </a:prstGeom>
          <a:ln w="12700">
            <a:miter lim="400000"/>
          </a:ln>
        </p:spPr>
      </p:pic>
    </p:spTree>
    <p:extLst>
      <p:ext uri="{BB962C8B-B14F-4D97-AF65-F5344CB8AC3E}">
        <p14:creationId xmlns:p14="http://schemas.microsoft.com/office/powerpoint/2010/main" val="411515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189405B-3A48-7E4C-97B2-0FB34058D817}"/>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84419DCD-0A6D-A74B-A467-26F6A1E0C2BC}"/>
              </a:ext>
            </a:extLst>
          </p:cNvPr>
          <p:cNvSpPr>
            <a:spLocks noGrp="1"/>
          </p:cNvSpPr>
          <p:nvPr>
            <p:ph type="sldNum" sz="quarter" idx="12"/>
          </p:nvPr>
        </p:nvSpPr>
        <p:spPr/>
        <p:txBody>
          <a:bodyPr/>
          <a:lstStyle/>
          <a:p>
            <a:fld id="{0A297500-7527-634B-90F4-69D0994C32B4}" type="slidenum">
              <a:rPr lang="nl-NL" smtClean="0"/>
              <a:t>87</a:t>
            </a:fld>
            <a:endParaRPr lang="nl-NL"/>
          </a:p>
        </p:txBody>
      </p:sp>
      <p:pic>
        <p:nvPicPr>
          <p:cNvPr id="6" name="Content Placeholder 5">
            <a:extLst>
              <a:ext uri="{FF2B5EF4-FFF2-40B4-BE49-F238E27FC236}">
                <a16:creationId xmlns:a16="http://schemas.microsoft.com/office/drawing/2014/main" id="{D78BB214-4074-3A4A-A60F-A66AEEEABC59}"/>
              </a:ext>
            </a:extLst>
          </p:cNvPr>
          <p:cNvPicPr>
            <a:picLocks noGrp="1" noChangeAspect="1"/>
          </p:cNvPicPr>
          <p:nvPr>
            <p:ph idx="1"/>
          </p:nvPr>
        </p:nvPicPr>
        <p:blipFill rotWithShape="1">
          <a:blip r:embed="rId2"/>
          <a:srcRect l="17119" t="36209" r="41626" b="6758"/>
          <a:stretch/>
        </p:blipFill>
        <p:spPr>
          <a:xfrm>
            <a:off x="761998" y="1656000"/>
            <a:ext cx="4138247" cy="4290711"/>
          </a:xfrm>
          <a:prstGeom prst="rect">
            <a:avLst/>
          </a:prstGeom>
        </p:spPr>
      </p:pic>
      <p:sp>
        <p:nvSpPr>
          <p:cNvPr id="7" name="Content Placeholder 6">
            <a:extLst>
              <a:ext uri="{FF2B5EF4-FFF2-40B4-BE49-F238E27FC236}">
                <a16:creationId xmlns:a16="http://schemas.microsoft.com/office/drawing/2014/main" id="{83688AC8-B77B-BF42-9EA1-AED74565ECC2}"/>
              </a:ext>
            </a:extLst>
          </p:cNvPr>
          <p:cNvSpPr>
            <a:spLocks noGrp="1"/>
          </p:cNvSpPr>
          <p:nvPr>
            <p:ph sz="quarter" idx="13"/>
          </p:nvPr>
        </p:nvSpPr>
        <p:spPr/>
        <p:txBody>
          <a:bodyPr/>
          <a:lstStyle/>
          <a:p>
            <a:pPr marL="0" indent="0">
              <a:buNone/>
            </a:pPr>
            <a:r>
              <a:rPr lang="en-GB" dirty="0"/>
              <a:t>Face recognition is the means by which people have recognized one another since the beginning of civilization. </a:t>
            </a:r>
          </a:p>
          <a:p>
            <a:pPr marL="0" indent="0">
              <a:buNone/>
            </a:pPr>
            <a:r>
              <a:rPr lang="en-GB" i="1" dirty="0">
                <a:latin typeface="Times New Roman"/>
                <a:ea typeface="Times New Roman"/>
                <a:cs typeface="Times New Roman"/>
                <a:sym typeface="Times New Roman"/>
              </a:rPr>
              <a:t>“Now, computers have the ability to recognize faces too.”</a:t>
            </a:r>
            <a:endParaRPr lang="en-BE" dirty="0"/>
          </a:p>
        </p:txBody>
      </p:sp>
      <p:sp>
        <p:nvSpPr>
          <p:cNvPr id="5" name="Title 4">
            <a:extLst>
              <a:ext uri="{FF2B5EF4-FFF2-40B4-BE49-F238E27FC236}">
                <a16:creationId xmlns:a16="http://schemas.microsoft.com/office/drawing/2014/main" id="{D01E0DC9-559F-CF4F-8F5C-89968F47D22A}"/>
              </a:ext>
            </a:extLst>
          </p:cNvPr>
          <p:cNvSpPr>
            <a:spLocks noGrp="1"/>
          </p:cNvSpPr>
          <p:nvPr>
            <p:ph type="title"/>
          </p:nvPr>
        </p:nvSpPr>
        <p:spPr/>
        <p:txBody>
          <a:bodyPr/>
          <a:lstStyle/>
          <a:p>
            <a:r>
              <a:rPr lang="en-BE" dirty="0"/>
              <a:t>Face recognition</a:t>
            </a:r>
          </a:p>
        </p:txBody>
      </p:sp>
      <p:pic>
        <p:nvPicPr>
          <p:cNvPr id="8" name="image.png" descr="image.png">
            <a:extLst>
              <a:ext uri="{FF2B5EF4-FFF2-40B4-BE49-F238E27FC236}">
                <a16:creationId xmlns:a16="http://schemas.microsoft.com/office/drawing/2014/main" id="{4E566EA7-3EEB-4845-BC7A-FDAAC0310055}"/>
              </a:ext>
            </a:extLst>
          </p:cNvPr>
          <p:cNvPicPr>
            <a:picLocks/>
          </p:cNvPicPr>
          <p:nvPr/>
        </p:nvPicPr>
        <p:blipFill>
          <a:blip r:embed="rId3"/>
          <a:stretch>
            <a:fillRect/>
          </a:stretch>
        </p:blipFill>
        <p:spPr>
          <a:xfrm>
            <a:off x="6420502" y="4205475"/>
            <a:ext cx="1905000" cy="1428750"/>
          </a:xfrm>
          <a:prstGeom prst="rect">
            <a:avLst/>
          </a:prstGeom>
          <a:ln w="12700">
            <a:miter lim="400000"/>
          </a:ln>
        </p:spPr>
      </p:pic>
      <p:pic>
        <p:nvPicPr>
          <p:cNvPr id="9" name="image.png" descr="image.png">
            <a:extLst>
              <a:ext uri="{FF2B5EF4-FFF2-40B4-BE49-F238E27FC236}">
                <a16:creationId xmlns:a16="http://schemas.microsoft.com/office/drawing/2014/main" id="{5976003A-8C65-6F4F-9FF5-0BC72D5EFE01}"/>
              </a:ext>
            </a:extLst>
          </p:cNvPr>
          <p:cNvPicPr>
            <a:picLocks/>
          </p:cNvPicPr>
          <p:nvPr/>
        </p:nvPicPr>
        <p:blipFill>
          <a:blip r:embed="rId4"/>
          <a:stretch>
            <a:fillRect/>
          </a:stretch>
        </p:blipFill>
        <p:spPr>
          <a:xfrm>
            <a:off x="9105368" y="3719700"/>
            <a:ext cx="2628900" cy="2400300"/>
          </a:xfrm>
          <a:prstGeom prst="rect">
            <a:avLst/>
          </a:prstGeom>
          <a:ln w="12700">
            <a:miter lim="400000"/>
          </a:ln>
        </p:spPr>
      </p:pic>
    </p:spTree>
    <p:extLst>
      <p:ext uri="{BB962C8B-B14F-4D97-AF65-F5344CB8AC3E}">
        <p14:creationId xmlns:p14="http://schemas.microsoft.com/office/powerpoint/2010/main" val="42373808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1" name="32"/>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32</a:t>
            </a:r>
          </a:p>
        </p:txBody>
      </p:sp>
      <p:sp>
        <p:nvSpPr>
          <p:cNvPr id="403" name="Face detection Detects single or multiple faces even in complex scenes…"/>
          <p:cNvSpPr txBox="1">
            <a:spLocks noGrp="1"/>
          </p:cNvSpPr>
          <p:nvPr>
            <p:ph idx="1"/>
          </p:nvPr>
        </p:nvSpPr>
        <p:spPr>
          <a:prstGeom prst="rect">
            <a:avLst/>
          </a:prstGeom>
        </p:spPr>
        <p:txBody>
          <a:bodyPr/>
          <a:lstStyle/>
          <a:p>
            <a:pPr marL="298450" indent="-257175">
              <a:lnSpc>
                <a:spcPct val="90000"/>
              </a:lnSpc>
              <a:spcBef>
                <a:spcPts val="500"/>
              </a:spcBef>
              <a:buClr>
                <a:srgbClr val="000000"/>
              </a:buClr>
              <a:buSzPct val="125000"/>
              <a:buFont typeface="Gill Sans"/>
            </a:pPr>
            <a:r>
              <a:rPr sz="1800" dirty="0">
                <a:latin typeface="Gill Sans"/>
                <a:ea typeface="Gill Sans"/>
                <a:cs typeface="Gill Sans"/>
                <a:sym typeface="Gill Sans"/>
              </a:rPr>
              <a:t>Face detection</a:t>
            </a:r>
            <a:br>
              <a:rPr sz="1800" dirty="0"/>
            </a:br>
            <a:r>
              <a:rPr sz="1800" dirty="0"/>
              <a:t>Detects single or multiple faces even in complex scenes</a:t>
            </a:r>
          </a:p>
          <a:p>
            <a:pPr marL="269875">
              <a:lnSpc>
                <a:spcPct val="90000"/>
              </a:lnSpc>
              <a:spcBef>
                <a:spcPts val="500"/>
              </a:spcBef>
              <a:buClr>
                <a:srgbClr val="000000"/>
              </a:buClr>
              <a:buSzPct val="125000"/>
              <a:buFont typeface="Gill Sans"/>
            </a:pPr>
            <a:r>
              <a:rPr sz="1600" dirty="0">
                <a:latin typeface="Gill Sans"/>
                <a:ea typeface="Gill Sans"/>
                <a:cs typeface="Gill Sans"/>
                <a:sym typeface="Gill Sans"/>
              </a:rPr>
              <a:t>Segmentation</a:t>
            </a:r>
            <a:br>
              <a:rPr sz="1600" dirty="0"/>
            </a:br>
            <a:r>
              <a:rPr sz="1600" dirty="0"/>
              <a:t>Crops faces from background</a:t>
            </a:r>
          </a:p>
          <a:p>
            <a:pPr marL="269875">
              <a:lnSpc>
                <a:spcPct val="90000"/>
              </a:lnSpc>
              <a:spcBef>
                <a:spcPts val="500"/>
              </a:spcBef>
              <a:buClr>
                <a:srgbClr val="000000"/>
              </a:buClr>
              <a:buSzPct val="125000"/>
              <a:buFont typeface="Gill Sans"/>
            </a:pPr>
            <a:r>
              <a:rPr sz="1600" dirty="0">
                <a:latin typeface="Gill Sans"/>
                <a:ea typeface="Gill Sans"/>
                <a:cs typeface="Gill Sans"/>
                <a:sym typeface="Gill Sans"/>
              </a:rPr>
              <a:t>Faceprint</a:t>
            </a:r>
            <a:br>
              <a:rPr sz="1600" dirty="0"/>
            </a:br>
            <a:r>
              <a:rPr sz="1600" dirty="0"/>
              <a:t>Generates digital code or internal template unique to an individual </a:t>
            </a:r>
          </a:p>
          <a:p>
            <a:pPr marL="298450" indent="-257175">
              <a:lnSpc>
                <a:spcPct val="90000"/>
              </a:lnSpc>
              <a:spcBef>
                <a:spcPts val="500"/>
              </a:spcBef>
              <a:buClr>
                <a:srgbClr val="000000"/>
              </a:buClr>
              <a:buSzPct val="125000"/>
              <a:buFont typeface="Gill Sans"/>
            </a:pPr>
            <a:r>
              <a:rPr sz="1800" dirty="0">
                <a:latin typeface="Gill Sans"/>
                <a:ea typeface="Gill Sans"/>
                <a:cs typeface="Gill Sans"/>
                <a:sym typeface="Gill Sans"/>
              </a:rPr>
              <a:t>Face Recognition</a:t>
            </a:r>
            <a:r>
              <a:rPr sz="1800" dirty="0"/>
              <a:t> </a:t>
            </a:r>
            <a:br>
              <a:rPr sz="1800" dirty="0"/>
            </a:br>
            <a:r>
              <a:rPr sz="1800" dirty="0"/>
              <a:t>Functions in either of the following:</a:t>
            </a:r>
          </a:p>
          <a:p>
            <a:pPr marL="784225" lvl="1" indent="-285750">
              <a:lnSpc>
                <a:spcPct val="90000"/>
              </a:lnSpc>
              <a:buClr>
                <a:srgbClr val="000000"/>
              </a:buClr>
              <a:buSzPct val="125000"/>
              <a:buFont typeface="Gill Sans"/>
              <a:defRPr sz="1600"/>
            </a:pPr>
            <a:r>
              <a:rPr dirty="0"/>
              <a:t>One-to-one matching: Authentication</a:t>
            </a:r>
          </a:p>
          <a:p>
            <a:pPr marL="784225" lvl="1" indent="-285750">
              <a:lnSpc>
                <a:spcPct val="90000"/>
              </a:lnSpc>
              <a:buClr>
                <a:srgbClr val="000000"/>
              </a:buClr>
              <a:buSzPct val="125000"/>
              <a:buFont typeface="Gill Sans"/>
              <a:defRPr sz="1600"/>
            </a:pPr>
            <a:r>
              <a:rPr dirty="0"/>
              <a:t>One-to-many matching: Identification </a:t>
            </a:r>
          </a:p>
          <a:p>
            <a:pPr marL="269875">
              <a:lnSpc>
                <a:spcPct val="90000"/>
              </a:lnSpc>
              <a:spcBef>
                <a:spcPts val="500"/>
              </a:spcBef>
              <a:buClr>
                <a:srgbClr val="000000"/>
              </a:buClr>
              <a:buSzPct val="125000"/>
              <a:buFont typeface="Gill Sans"/>
            </a:pPr>
            <a:r>
              <a:rPr sz="1600" dirty="0">
                <a:latin typeface="Gill Sans"/>
                <a:ea typeface="Gill Sans"/>
                <a:cs typeface="Gill Sans"/>
                <a:sym typeface="Gill Sans"/>
              </a:rPr>
              <a:t>Tracking</a:t>
            </a:r>
            <a:br>
              <a:rPr sz="1600" dirty="0"/>
            </a:br>
            <a:r>
              <a:rPr sz="1600" dirty="0"/>
              <a:t>Follows faces over time</a:t>
            </a:r>
          </a:p>
          <a:p>
            <a:pPr marL="269875">
              <a:lnSpc>
                <a:spcPct val="90000"/>
              </a:lnSpc>
              <a:spcBef>
                <a:spcPts val="500"/>
              </a:spcBef>
              <a:buClr>
                <a:srgbClr val="000000"/>
              </a:buClr>
              <a:buSzPct val="125000"/>
              <a:buFont typeface="Gill Sans"/>
            </a:pPr>
            <a:r>
              <a:rPr sz="1600" dirty="0">
                <a:latin typeface="Gill Sans"/>
                <a:ea typeface="Gill Sans"/>
                <a:cs typeface="Gill Sans"/>
                <a:sym typeface="Gill Sans"/>
              </a:rPr>
              <a:t>Compression</a:t>
            </a:r>
            <a:br>
              <a:rPr sz="1600" dirty="0"/>
            </a:br>
            <a:r>
              <a:rPr sz="1600" dirty="0"/>
              <a:t>Compresses facial images down to 84 bytes in size </a:t>
            </a:r>
            <a:br>
              <a:rPr sz="2800" dirty="0"/>
            </a:br>
            <a:endParaRPr sz="2800" dirty="0"/>
          </a:p>
        </p:txBody>
      </p:sp>
      <p:sp>
        <p:nvSpPr>
          <p:cNvPr id="402" name="Face Recognition Subtasks"/>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Face Recognition Subtasks</a:t>
            </a:r>
          </a:p>
        </p:txBody>
      </p:sp>
    </p:spTree>
    <p:extLst>
      <p:ext uri="{BB962C8B-B14F-4D97-AF65-F5344CB8AC3E}">
        <p14:creationId xmlns:p14="http://schemas.microsoft.com/office/powerpoint/2010/main" val="1220458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5" name="Biometrics System Concepts (Course HJ59, K.U.Leuven) – D. Vandermeulen – Introduction"/>
          <p:cNvSpPr txBox="1"/>
          <p:nvPr/>
        </p:nvSpPr>
        <p:spPr>
          <a:xfrm>
            <a:off x="-1090241" y="6623879"/>
            <a:ext cx="9964266" cy="35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buClr>
                <a:srgbClr val="BFBFBF"/>
              </a:buClr>
              <a:buFont typeface="Comic Sans MS"/>
              <a:defRPr>
                <a:solidFill>
                  <a:srgbClr val="BFBFBF"/>
                </a:solidFill>
                <a:uFill>
                  <a:solidFill>
                    <a:srgbClr val="BFBFBF"/>
                  </a:solidFill>
                </a:uFill>
                <a:latin typeface="Comic Sans MS"/>
                <a:ea typeface="Comic Sans MS"/>
                <a:cs typeface="Comic Sans MS"/>
                <a:sym typeface="Comic Sans MS"/>
              </a:defRPr>
            </a:lvl1pPr>
          </a:lstStyle>
          <a:p>
            <a:r>
              <a:t>Biometrics System Concepts (Course HJ59, K.U.Leuven) – D. Vandermeulen – Introduction  </a:t>
            </a:r>
          </a:p>
        </p:txBody>
      </p:sp>
      <p:sp>
        <p:nvSpPr>
          <p:cNvPr id="406" name="33"/>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33</a:t>
            </a:r>
          </a:p>
        </p:txBody>
      </p:sp>
      <p:sp>
        <p:nvSpPr>
          <p:cNvPr id="2" name="Content Placeholder 1">
            <a:extLst>
              <a:ext uri="{FF2B5EF4-FFF2-40B4-BE49-F238E27FC236}">
                <a16:creationId xmlns:a16="http://schemas.microsoft.com/office/drawing/2014/main" id="{292289F1-6580-214C-8FFF-1DF588105A6A}"/>
              </a:ext>
            </a:extLst>
          </p:cNvPr>
          <p:cNvSpPr>
            <a:spLocks noGrp="1"/>
          </p:cNvSpPr>
          <p:nvPr>
            <p:ph idx="1"/>
          </p:nvPr>
        </p:nvSpPr>
        <p:spPr/>
        <p:txBody>
          <a:bodyPr/>
          <a:lstStyle/>
          <a:p>
            <a:endParaRPr lang="en-BE"/>
          </a:p>
        </p:txBody>
      </p:sp>
      <p:sp>
        <p:nvSpPr>
          <p:cNvPr id="407" name="Examples"/>
          <p:cNvSpPr txBox="1">
            <a:spLocks noGrp="1"/>
          </p:cNvSpPr>
          <p:nvPr>
            <p:ph type="title"/>
          </p:nvPr>
        </p:nvSpPr>
        <p:spPr>
          <a:prstGeom prst="rect">
            <a:avLst/>
          </a:prstGeom>
        </p:spPr>
        <p:txBody>
          <a:bodyPr/>
          <a:lstStyle>
            <a:lvl1pPr>
              <a:defRPr>
                <a:effectLst>
                  <a:outerShdw blurRad="12700" dist="25400" dir="2700000" rotWithShape="0">
                    <a:srgbClr val="CBCBCB"/>
                  </a:outerShdw>
                </a:effectLst>
              </a:defRPr>
            </a:lvl1pPr>
          </a:lstStyle>
          <a:p>
            <a:r>
              <a:t>Examples</a:t>
            </a:r>
          </a:p>
        </p:txBody>
      </p:sp>
      <p:pic>
        <p:nvPicPr>
          <p:cNvPr id="408" name="image.png" descr="image.png"/>
          <p:cNvPicPr>
            <a:picLocks/>
          </p:cNvPicPr>
          <p:nvPr/>
        </p:nvPicPr>
        <p:blipFill>
          <a:blip r:embed="rId2"/>
          <a:stretch>
            <a:fillRect/>
          </a:stretch>
        </p:blipFill>
        <p:spPr>
          <a:xfrm>
            <a:off x="2590800" y="2133600"/>
            <a:ext cx="3124200" cy="2343150"/>
          </a:xfrm>
          <a:prstGeom prst="rect">
            <a:avLst/>
          </a:prstGeom>
          <a:ln w="12700">
            <a:miter lim="400000"/>
          </a:ln>
        </p:spPr>
      </p:pic>
      <p:sp>
        <p:nvSpPr>
          <p:cNvPr id="409" name="A person's face can be very expressive- and now, more than ever. Toronto's Pearson International Airport is employing a controversial face-recognition security system to identify criminal suspects. Casinos have also adopted the technology to keep track of cheaters."/>
          <p:cNvSpPr txBox="1"/>
          <p:nvPr/>
        </p:nvSpPr>
        <p:spPr>
          <a:xfrm>
            <a:off x="6629400" y="1765723"/>
            <a:ext cx="3822700" cy="2539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spcBef>
                <a:spcPts val="500"/>
              </a:spcBef>
              <a:buClr>
                <a:srgbClr val="000000"/>
              </a:buClr>
              <a:buFont typeface="Times New Roman"/>
              <a:defRPr sz="2000">
                <a:latin typeface="Times New Roman"/>
                <a:ea typeface="Times New Roman"/>
                <a:cs typeface="Times New Roman"/>
                <a:sym typeface="Times New Roman"/>
              </a:defRPr>
            </a:lvl1pPr>
          </a:lstStyle>
          <a:p>
            <a:r>
              <a:t>A person's face can be very expressive- and now, more than ever. Toronto's Pearson International Airport is employing a controversial face-recognition security system to identify criminal suspects. Casinos have also adopted the technology to keep track of cheaters.</a:t>
            </a:r>
          </a:p>
        </p:txBody>
      </p:sp>
      <p:sp>
        <p:nvSpPr>
          <p:cNvPr id="410" name="It's a new application for &quot;biometrics&quot;- technology that identifies individuals based on specific biological traits. Fingerprints and iris sensors are used in ATM's, for logging onto corporate networks and in many other applications.…"/>
          <p:cNvSpPr txBox="1"/>
          <p:nvPr/>
        </p:nvSpPr>
        <p:spPr>
          <a:xfrm>
            <a:off x="2514600" y="4851859"/>
            <a:ext cx="7708900" cy="12182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a:spcBef>
                <a:spcPts val="500"/>
              </a:spcBef>
              <a:buClr>
                <a:srgbClr val="000000"/>
              </a:buClr>
              <a:buFont typeface="Times New Roman"/>
            </a:pPr>
            <a:r>
              <a:rPr sz="1400">
                <a:latin typeface="Times New Roman"/>
                <a:ea typeface="Times New Roman"/>
                <a:cs typeface="Times New Roman"/>
                <a:sym typeface="Times New Roman"/>
              </a:rPr>
              <a:t>It's a new application for "biometrics"- technology that identifies individuals based on specific biological traits. Fingerprints and iris sensors are used in ATM's, for logging onto corporate networks and in many other applications. </a:t>
            </a:r>
          </a:p>
          <a:p>
            <a:pPr>
              <a:spcBef>
                <a:spcPts val="500"/>
              </a:spcBef>
              <a:buClr>
                <a:srgbClr val="000000"/>
              </a:buClr>
              <a:buFont typeface="Times New Roman"/>
            </a:pPr>
            <a:r>
              <a:rPr sz="1400">
                <a:latin typeface="Times New Roman"/>
                <a:ea typeface="Times New Roman"/>
                <a:cs typeface="Times New Roman"/>
                <a:sym typeface="Times New Roman"/>
              </a:rPr>
              <a:t>Imagis Technology of Vancouver is the company responsible for Pearson's set-up. CEO, Iain Drummond explains how the system works in </a:t>
            </a:r>
            <a:r>
              <a:rPr sz="1400" i="1">
                <a:latin typeface="Times New Roman"/>
                <a:ea typeface="Times New Roman"/>
                <a:cs typeface="Times New Roman"/>
                <a:sym typeface="Times New Roman"/>
              </a:rPr>
              <a:t>@discovery.ca's</a:t>
            </a:r>
            <a:r>
              <a:rPr sz="1400">
                <a:latin typeface="Times New Roman"/>
                <a:ea typeface="Times New Roman"/>
                <a:cs typeface="Times New Roman"/>
                <a:sym typeface="Times New Roman"/>
              </a:rPr>
              <a:t> interview. </a:t>
            </a:r>
          </a:p>
        </p:txBody>
      </p:sp>
      <p:sp>
        <p:nvSpPr>
          <p:cNvPr id="411" name="© 2953285 Canada Inc. cob Discovery Channel Canada 2000. All rights reserved."/>
          <p:cNvSpPr txBox="1"/>
          <p:nvPr/>
        </p:nvSpPr>
        <p:spPr>
          <a:xfrm>
            <a:off x="2700021" y="6094858"/>
            <a:ext cx="6845003" cy="567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a:spcBef>
                <a:spcPts val="500"/>
              </a:spcBef>
              <a:buClr>
                <a:srgbClr val="000000"/>
              </a:buClr>
              <a:buFont typeface="Times New Roman"/>
              <a:defRPr sz="1600">
                <a:latin typeface="Times New Roman"/>
                <a:ea typeface="Times New Roman"/>
                <a:cs typeface="Times New Roman"/>
                <a:sym typeface="Times New Roman"/>
              </a:defRPr>
            </a:pPr>
            <a:r>
              <a:rPr sz="1600"/>
              <a:t>© 2953285 Canada Inc. cob Discovery Channel Canada 2000. All rights reserved.</a:t>
            </a:r>
            <a:br>
              <a:rPr sz="1600">
                <a:latin typeface="ＭＳ Ｐゴシック"/>
                <a:ea typeface="ＭＳ Ｐゴシック"/>
                <a:cs typeface="ＭＳ Ｐゴシック"/>
                <a:sym typeface="ＭＳ Ｐゴシック"/>
              </a:rPr>
            </a:br>
            <a:endParaRPr sz="1600">
              <a:latin typeface="ＭＳ Ｐゴシック"/>
              <a:ea typeface="ＭＳ Ｐゴシック"/>
              <a:cs typeface="ＭＳ Ｐゴシック"/>
              <a:sym typeface="ＭＳ Ｐゴシック"/>
            </a:endParaRPr>
          </a:p>
        </p:txBody>
      </p:sp>
    </p:spTree>
    <p:extLst>
      <p:ext uri="{BB962C8B-B14F-4D97-AF65-F5344CB8AC3E}">
        <p14:creationId xmlns:p14="http://schemas.microsoft.com/office/powerpoint/2010/main" val="214539612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B828660-210F-7045-AE32-9E15B825283F}"/>
              </a:ext>
            </a:extLst>
          </p:cNvPr>
          <p:cNvPicPr>
            <a:picLocks noGrp="1" noChangeAspect="1"/>
          </p:cNvPicPr>
          <p:nvPr>
            <p:ph idx="1"/>
          </p:nvPr>
        </p:nvPicPr>
        <p:blipFill>
          <a:blip r:embed="rId2"/>
          <a:stretch>
            <a:fillRect/>
          </a:stretch>
        </p:blipFill>
        <p:spPr>
          <a:xfrm>
            <a:off x="384463" y="1185080"/>
            <a:ext cx="7760438" cy="5766006"/>
          </a:xfrm>
        </p:spPr>
      </p:pic>
      <p:sp>
        <p:nvSpPr>
          <p:cNvPr id="3" name="Footer Placeholder 2">
            <a:extLst>
              <a:ext uri="{FF2B5EF4-FFF2-40B4-BE49-F238E27FC236}">
                <a16:creationId xmlns:a16="http://schemas.microsoft.com/office/drawing/2014/main" id="{E2A071F2-C5B1-A24A-BDF5-CDBC15C82E98}"/>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0C52DADC-1B35-654D-98E8-14F92A89CFB9}"/>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a:extLst>
              <a:ext uri="{FF2B5EF4-FFF2-40B4-BE49-F238E27FC236}">
                <a16:creationId xmlns:a16="http://schemas.microsoft.com/office/drawing/2014/main" id="{0A4C25DE-13B7-2C42-BF22-622C52918E42}"/>
              </a:ext>
            </a:extLst>
          </p:cNvPr>
          <p:cNvSpPr>
            <a:spLocks noGrp="1"/>
          </p:cNvSpPr>
          <p:nvPr>
            <p:ph type="title"/>
          </p:nvPr>
        </p:nvSpPr>
        <p:spPr/>
        <p:txBody>
          <a:bodyPr/>
          <a:lstStyle/>
          <a:p>
            <a:r>
              <a:rPr lang="en-BE" dirty="0"/>
              <a:t># cell phone subscriptions</a:t>
            </a:r>
          </a:p>
        </p:txBody>
      </p:sp>
    </p:spTree>
    <p:extLst>
      <p:ext uri="{BB962C8B-B14F-4D97-AF65-F5344CB8AC3E}">
        <p14:creationId xmlns:p14="http://schemas.microsoft.com/office/powerpoint/2010/main" val="27604551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35"/>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35</a:t>
            </a:r>
          </a:p>
        </p:txBody>
      </p:sp>
      <p:sp>
        <p:nvSpPr>
          <p:cNvPr id="420" name="Iris = annular region of the eye bounded by pupil and sclera (white of the eye)…"/>
          <p:cNvSpPr txBox="1">
            <a:spLocks noGrp="1"/>
          </p:cNvSpPr>
          <p:nvPr>
            <p:ph idx="1"/>
          </p:nvPr>
        </p:nvSpPr>
        <p:spPr>
          <a:prstGeom prst="rect">
            <a:avLst/>
          </a:prstGeom>
        </p:spPr>
        <p:txBody>
          <a:bodyPr>
            <a:normAutofit/>
          </a:bodyPr>
          <a:lstStyle/>
          <a:p>
            <a:pPr marL="372649" indent="-332613" defTabSz="394208">
              <a:lnSpc>
                <a:spcPct val="90000"/>
              </a:lnSpc>
              <a:spcBef>
                <a:spcPts val="2600"/>
              </a:spcBef>
              <a:buClr>
                <a:srgbClr val="000000"/>
              </a:buClr>
              <a:buSzPct val="125000"/>
              <a:defRPr sz="1746"/>
            </a:pPr>
            <a:r>
              <a:t>Iris = annular region of the eye bounded by pupil and sclera (white of the eye)</a:t>
            </a:r>
          </a:p>
          <a:p>
            <a:pPr marL="372649" indent="-332613" defTabSz="394208">
              <a:lnSpc>
                <a:spcPct val="90000"/>
              </a:lnSpc>
              <a:spcBef>
                <a:spcPts val="2600"/>
              </a:spcBef>
              <a:buClr>
                <a:srgbClr val="000000"/>
              </a:buClr>
              <a:buSzPct val="125000"/>
              <a:defRPr sz="1746"/>
            </a:pPr>
            <a:r>
              <a:t>Texture establishes very early (first 2 years)</a:t>
            </a:r>
          </a:p>
          <a:p>
            <a:pPr marL="372649" indent="-332613" defTabSz="394208">
              <a:lnSpc>
                <a:spcPct val="90000"/>
              </a:lnSpc>
              <a:spcBef>
                <a:spcPts val="2600"/>
              </a:spcBef>
              <a:buClr>
                <a:srgbClr val="000000"/>
              </a:buClr>
              <a:buSzPct val="125000"/>
              <a:defRPr sz="1746"/>
            </a:pPr>
            <a:r>
              <a:t>Complex structure with very distinctive information useful for identification</a:t>
            </a:r>
          </a:p>
          <a:p>
            <a:pPr marL="372649" indent="-332613" defTabSz="394208">
              <a:lnSpc>
                <a:spcPct val="90000"/>
              </a:lnSpc>
              <a:spcBef>
                <a:spcPts val="2600"/>
              </a:spcBef>
              <a:buClr>
                <a:srgbClr val="000000"/>
              </a:buClr>
              <a:buSzPct val="125000"/>
              <a:defRPr sz="1746"/>
            </a:pPr>
            <a:r>
              <a:t>each iris is unique</a:t>
            </a:r>
          </a:p>
          <a:p>
            <a:pPr marL="372649" indent="-332613" defTabSz="394208">
              <a:lnSpc>
                <a:spcPct val="90000"/>
              </a:lnSpc>
              <a:spcBef>
                <a:spcPts val="2600"/>
              </a:spcBef>
              <a:buClr>
                <a:srgbClr val="000000"/>
              </a:buClr>
              <a:buSzPct val="125000"/>
              <a:defRPr sz="1746"/>
            </a:pPr>
            <a:r>
              <a:t>irises of identical twins are different</a:t>
            </a:r>
          </a:p>
          <a:p>
            <a:pPr marL="372649" indent="-332613" defTabSz="394208">
              <a:lnSpc>
                <a:spcPct val="90000"/>
              </a:lnSpc>
              <a:spcBef>
                <a:spcPts val="2600"/>
              </a:spcBef>
              <a:buClr>
                <a:srgbClr val="000000"/>
              </a:buClr>
              <a:buSzPct val="125000"/>
              <a:defRPr sz="1746"/>
            </a:pPr>
            <a:r>
              <a:t>user-friendly and cost-effective systems are underway</a:t>
            </a:r>
          </a:p>
          <a:p>
            <a:pPr marL="372649" indent="-332613" defTabSz="394208">
              <a:lnSpc>
                <a:spcPct val="90000"/>
              </a:lnSpc>
              <a:spcBef>
                <a:spcPts val="2600"/>
              </a:spcBef>
              <a:buClr>
                <a:srgbClr val="000000"/>
              </a:buClr>
              <a:buSzPct val="125000"/>
              <a:defRPr sz="1746"/>
            </a:pPr>
            <a:r>
              <a:t>difficult to surgically tamper iris texture information </a:t>
            </a:r>
          </a:p>
          <a:p>
            <a:pPr marL="372649" indent="-332613" defTabSz="394208">
              <a:lnSpc>
                <a:spcPct val="90000"/>
              </a:lnSpc>
              <a:spcBef>
                <a:spcPts val="2600"/>
              </a:spcBef>
              <a:buClr>
                <a:srgbClr val="000000"/>
              </a:buClr>
              <a:buSzPct val="125000"/>
              <a:defRPr sz="1746"/>
            </a:pPr>
            <a:r>
              <a:t>easy to detect artificial irises</a:t>
            </a:r>
          </a:p>
        </p:txBody>
      </p:sp>
      <p:sp>
        <p:nvSpPr>
          <p:cNvPr id="419" name="Iris recognition"/>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Iris recognition</a:t>
            </a:r>
          </a:p>
        </p:txBody>
      </p:sp>
      <p:pic>
        <p:nvPicPr>
          <p:cNvPr id="421" name="image.png" descr="image.png"/>
          <p:cNvPicPr>
            <a:picLocks/>
          </p:cNvPicPr>
          <p:nvPr/>
        </p:nvPicPr>
        <p:blipFill>
          <a:blip r:embed="rId2"/>
          <a:stretch>
            <a:fillRect/>
          </a:stretch>
        </p:blipFill>
        <p:spPr>
          <a:xfrm>
            <a:off x="8763000" y="738000"/>
            <a:ext cx="3505200" cy="2628900"/>
          </a:xfrm>
          <a:prstGeom prst="rect">
            <a:avLst/>
          </a:prstGeom>
          <a:ln w="12700">
            <a:miter lim="400000"/>
          </a:ln>
        </p:spPr>
      </p:pic>
      <p:pic>
        <p:nvPicPr>
          <p:cNvPr id="422" name="image.png" descr="image.png"/>
          <p:cNvPicPr>
            <a:picLocks/>
          </p:cNvPicPr>
          <p:nvPr/>
        </p:nvPicPr>
        <p:blipFill>
          <a:blip r:embed="rId3"/>
          <a:stretch>
            <a:fillRect/>
          </a:stretch>
        </p:blipFill>
        <p:spPr>
          <a:xfrm>
            <a:off x="8763000" y="3443100"/>
            <a:ext cx="3505200" cy="2628900"/>
          </a:xfrm>
          <a:prstGeom prst="rect">
            <a:avLst/>
          </a:prstGeom>
          <a:ln w="12700">
            <a:miter lim="400000"/>
          </a:ln>
        </p:spPr>
      </p:pic>
    </p:spTree>
    <p:extLst>
      <p:ext uri="{BB962C8B-B14F-4D97-AF65-F5344CB8AC3E}">
        <p14:creationId xmlns:p14="http://schemas.microsoft.com/office/powerpoint/2010/main" val="7103072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40"/>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40</a:t>
            </a:r>
          </a:p>
        </p:txBody>
      </p:sp>
      <p:sp>
        <p:nvSpPr>
          <p:cNvPr id="448" name="The pattern formed by veins beneath the retinal surface…"/>
          <p:cNvSpPr txBox="1">
            <a:spLocks noGrp="1"/>
          </p:cNvSpPr>
          <p:nvPr>
            <p:ph idx="1"/>
          </p:nvPr>
        </p:nvSpPr>
        <p:spPr>
          <a:prstGeom prst="rect">
            <a:avLst/>
          </a:prstGeom>
        </p:spPr>
        <p:txBody>
          <a:bodyPr>
            <a:normAutofit/>
          </a:bodyPr>
          <a:lstStyle/>
          <a:p>
            <a:pPr marL="372649" indent="-332613" defTabSz="394208">
              <a:spcBef>
                <a:spcPts val="2600"/>
              </a:spcBef>
              <a:buClr>
                <a:srgbClr val="000000"/>
              </a:buClr>
              <a:buSzPct val="75000"/>
              <a:defRPr sz="1940"/>
            </a:pPr>
            <a:r>
              <a:t>The pattern formed by veins beneath the retinal surface</a:t>
            </a:r>
          </a:p>
          <a:p>
            <a:pPr marL="372649" indent="-332613" defTabSz="394208">
              <a:spcBef>
                <a:spcPts val="2600"/>
              </a:spcBef>
              <a:buClr>
                <a:srgbClr val="000000"/>
              </a:buClr>
              <a:buSzPct val="75000"/>
              <a:defRPr sz="1940"/>
            </a:pPr>
            <a:r>
              <a:t>Stable and unique</a:t>
            </a:r>
          </a:p>
          <a:p>
            <a:pPr marL="372649" indent="-332613" defTabSz="394208">
              <a:spcBef>
                <a:spcPts val="2600"/>
              </a:spcBef>
              <a:buClr>
                <a:srgbClr val="000000"/>
              </a:buClr>
              <a:buSzPct val="75000"/>
              <a:defRPr sz="1940"/>
            </a:pPr>
            <a:r>
              <a:t>Digital images acquired by projecting a low-intensity beam of visual or infra-red light into the eye</a:t>
            </a:r>
          </a:p>
          <a:p>
            <a:pPr marL="372649" indent="-332613" defTabSz="394208">
              <a:spcBef>
                <a:spcPts val="2600"/>
              </a:spcBef>
              <a:buClr>
                <a:srgbClr val="000000"/>
              </a:buClr>
              <a:buSzPct val="75000"/>
              <a:defRPr sz="1940"/>
            </a:pPr>
            <a:r>
              <a:t>Identification accuracy is very accurate</a:t>
            </a:r>
          </a:p>
          <a:p>
            <a:pPr marL="372649" indent="-332613" defTabSz="394208">
              <a:spcBef>
                <a:spcPts val="2600"/>
              </a:spcBef>
              <a:buClr>
                <a:srgbClr val="000000"/>
              </a:buClr>
              <a:buSzPct val="75000"/>
              <a:defRPr sz="1940"/>
            </a:pPr>
            <a:r>
              <a:t>High degree of user cooperation/involvement required</a:t>
            </a:r>
          </a:p>
          <a:p>
            <a:pPr marL="372649" indent="-332613" defTabSz="394208">
              <a:spcBef>
                <a:spcPts val="2600"/>
              </a:spcBef>
              <a:buClr>
                <a:srgbClr val="000000"/>
              </a:buClr>
              <a:buSzPct val="75000"/>
              <a:defRPr sz="1940"/>
            </a:pPr>
            <a:r>
              <a:t>Currently perceived to be the most secure biometric system</a:t>
            </a:r>
          </a:p>
          <a:p>
            <a:pPr marL="372649" indent="-332613" defTabSz="394208">
              <a:spcBef>
                <a:spcPts val="2600"/>
              </a:spcBef>
              <a:buClr>
                <a:srgbClr val="000000"/>
              </a:buClr>
              <a:buSzPct val="75000"/>
              <a:defRPr sz="1940"/>
            </a:pPr>
            <a:r>
              <a:t>Retinal scanners are expensive</a:t>
            </a:r>
          </a:p>
        </p:txBody>
      </p:sp>
      <p:sp>
        <p:nvSpPr>
          <p:cNvPr id="447" name="Retinal pattern"/>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Retinal pattern</a:t>
            </a:r>
          </a:p>
        </p:txBody>
      </p:sp>
      <p:pic>
        <p:nvPicPr>
          <p:cNvPr id="449" name="image.png" descr="image.png"/>
          <p:cNvPicPr>
            <a:picLocks/>
          </p:cNvPicPr>
          <p:nvPr/>
        </p:nvPicPr>
        <p:blipFill>
          <a:blip r:embed="rId2"/>
          <a:srcRect t="62734" r="72459" b="8320"/>
          <a:stretch>
            <a:fillRect/>
          </a:stretch>
        </p:blipFill>
        <p:spPr>
          <a:xfrm>
            <a:off x="8512252" y="3429000"/>
            <a:ext cx="2716859" cy="2636838"/>
          </a:xfrm>
          <a:prstGeom prst="rect">
            <a:avLst/>
          </a:prstGeom>
          <a:ln w="12700">
            <a:miter lim="400000"/>
          </a:ln>
        </p:spPr>
      </p:pic>
    </p:spTree>
    <p:extLst>
      <p:ext uri="{BB962C8B-B14F-4D97-AF65-F5344CB8AC3E}">
        <p14:creationId xmlns:p14="http://schemas.microsoft.com/office/powerpoint/2010/main" val="280019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36"/>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36</a:t>
            </a:r>
          </a:p>
        </p:txBody>
      </p:sp>
      <p:sp>
        <p:nvSpPr>
          <p:cNvPr id="2" name="Content Placeholder 1">
            <a:extLst>
              <a:ext uri="{FF2B5EF4-FFF2-40B4-BE49-F238E27FC236}">
                <a16:creationId xmlns:a16="http://schemas.microsoft.com/office/drawing/2014/main" id="{6E5404B3-3018-FE48-A5E1-1F619F228C43}"/>
              </a:ext>
            </a:extLst>
          </p:cNvPr>
          <p:cNvSpPr>
            <a:spLocks noGrp="1"/>
          </p:cNvSpPr>
          <p:nvPr>
            <p:ph idx="1"/>
          </p:nvPr>
        </p:nvSpPr>
        <p:spPr/>
        <p:txBody>
          <a:bodyPr/>
          <a:lstStyle/>
          <a:p>
            <a:endParaRPr lang="en-BE"/>
          </a:p>
        </p:txBody>
      </p:sp>
      <p:sp>
        <p:nvSpPr>
          <p:cNvPr id="425" name="Hand recognition"/>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Hand recognition</a:t>
            </a:r>
          </a:p>
        </p:txBody>
      </p:sp>
      <p:pic>
        <p:nvPicPr>
          <p:cNvPr id="426" name="image.png" descr="image.png"/>
          <p:cNvPicPr>
            <a:picLocks/>
          </p:cNvPicPr>
          <p:nvPr/>
        </p:nvPicPr>
        <p:blipFill>
          <a:blip r:embed="rId3"/>
          <a:stretch>
            <a:fillRect/>
          </a:stretch>
        </p:blipFill>
        <p:spPr>
          <a:xfrm>
            <a:off x="7620001" y="5943600"/>
            <a:ext cx="2447925" cy="647700"/>
          </a:xfrm>
          <a:prstGeom prst="rect">
            <a:avLst/>
          </a:prstGeom>
          <a:ln w="12700">
            <a:miter lim="400000"/>
          </a:ln>
        </p:spPr>
      </p:pic>
      <p:pic>
        <p:nvPicPr>
          <p:cNvPr id="427" name="image.png" descr="image.png"/>
          <p:cNvPicPr>
            <a:picLocks/>
          </p:cNvPicPr>
          <p:nvPr/>
        </p:nvPicPr>
        <p:blipFill>
          <a:blip r:embed="rId4"/>
          <a:stretch>
            <a:fillRect/>
          </a:stretch>
        </p:blipFill>
        <p:spPr>
          <a:xfrm>
            <a:off x="5943600" y="1905000"/>
            <a:ext cx="3905250" cy="3816350"/>
          </a:xfrm>
          <a:prstGeom prst="rect">
            <a:avLst/>
          </a:prstGeom>
          <a:ln w="12700">
            <a:miter lim="400000"/>
          </a:ln>
        </p:spPr>
      </p:pic>
      <p:pic>
        <p:nvPicPr>
          <p:cNvPr id="428" name="Recognition.png" descr="Recognition.png"/>
          <p:cNvPicPr>
            <a:picLocks/>
          </p:cNvPicPr>
          <p:nvPr/>
        </p:nvPicPr>
        <p:blipFill>
          <a:blip r:embed="rId5"/>
          <a:stretch>
            <a:fillRect/>
          </a:stretch>
        </p:blipFill>
        <p:spPr>
          <a:xfrm>
            <a:off x="2057401" y="1828800"/>
            <a:ext cx="3825875" cy="3886200"/>
          </a:xfrm>
          <a:prstGeom prst="rect">
            <a:avLst/>
          </a:prstGeom>
          <a:ln w="12700">
            <a:miter lim="400000"/>
          </a:ln>
        </p:spPr>
      </p:pic>
    </p:spTree>
    <p:extLst>
      <p:ext uri="{BB962C8B-B14F-4D97-AF65-F5344CB8AC3E}">
        <p14:creationId xmlns:p14="http://schemas.microsoft.com/office/powerpoint/2010/main" val="3674389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37"/>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37</a:t>
            </a:r>
          </a:p>
        </p:txBody>
      </p:sp>
      <p:sp>
        <p:nvSpPr>
          <p:cNvPr id="434" name="Shape, length, width of fingers etc.…"/>
          <p:cNvSpPr txBox="1">
            <a:spLocks noGrp="1"/>
          </p:cNvSpPr>
          <p:nvPr>
            <p:ph idx="1"/>
          </p:nvPr>
        </p:nvSpPr>
        <p:spPr>
          <a:prstGeom prst="rect">
            <a:avLst/>
          </a:prstGeom>
        </p:spPr>
        <p:txBody>
          <a:bodyPr>
            <a:normAutofit lnSpcReduction="10000"/>
          </a:bodyPr>
          <a:lstStyle/>
          <a:p>
            <a:pPr marL="176720" indent="-157734" defTabSz="186944">
              <a:spcBef>
                <a:spcPts val="1200"/>
              </a:spcBef>
              <a:buClr>
                <a:srgbClr val="000000"/>
              </a:buClr>
              <a:buSzPct val="75000"/>
              <a:defRPr sz="1840"/>
            </a:pPr>
            <a:r>
              <a:t>Shape, length, width of fingers etc. </a:t>
            </a:r>
          </a:p>
          <a:p>
            <a:pPr marL="176720" indent="-157734" defTabSz="186944">
              <a:spcBef>
                <a:spcPts val="1200"/>
              </a:spcBef>
              <a:buClr>
                <a:srgbClr val="000000"/>
              </a:buClr>
              <a:buSzPct val="75000"/>
              <a:defRPr sz="1840"/>
            </a:pPr>
            <a:r>
              <a:t>Installed in thousands and thousands of locations around the world</a:t>
            </a:r>
          </a:p>
          <a:p>
            <a:pPr marL="176720" indent="-157734" defTabSz="186944">
              <a:spcBef>
                <a:spcPts val="1200"/>
              </a:spcBef>
              <a:buClr>
                <a:srgbClr val="000000"/>
              </a:buClr>
              <a:buSzPct val="75000"/>
              <a:defRPr sz="1840"/>
            </a:pPr>
            <a:r>
              <a:t>Very simple</a:t>
            </a:r>
          </a:p>
          <a:p>
            <a:pPr marL="176720" indent="-157734" defTabSz="186944">
              <a:spcBef>
                <a:spcPts val="1200"/>
              </a:spcBef>
              <a:buClr>
                <a:srgbClr val="000000"/>
              </a:buClr>
              <a:buSzPct val="75000"/>
              <a:defRPr sz="1840"/>
            </a:pPr>
            <a:r>
              <a:t>Relatively easy to use</a:t>
            </a:r>
          </a:p>
          <a:p>
            <a:pPr marL="176720" indent="-157734" defTabSz="186944">
              <a:spcBef>
                <a:spcPts val="1200"/>
              </a:spcBef>
              <a:buClr>
                <a:srgbClr val="000000"/>
              </a:buClr>
              <a:buSzPct val="75000"/>
              <a:defRPr sz="1840"/>
            </a:pPr>
            <a:r>
              <a:t>Inexpensive</a:t>
            </a:r>
          </a:p>
          <a:p>
            <a:pPr marL="176720" indent="-157734" defTabSz="186944">
              <a:spcBef>
                <a:spcPts val="1200"/>
              </a:spcBef>
              <a:buClr>
                <a:srgbClr val="000000"/>
              </a:buClr>
              <a:buSzPct val="75000"/>
              <a:defRPr sz="1840"/>
            </a:pPr>
            <a:r>
              <a:t>Operational environmental factors (e.g. dry weather) or individual anomalies (e.g. dry skin) have virtually no negative effect on identification accuracy</a:t>
            </a:r>
          </a:p>
          <a:p>
            <a:pPr marL="176720" indent="-157734" defTabSz="186944">
              <a:spcBef>
                <a:spcPts val="1200"/>
              </a:spcBef>
              <a:buClr>
                <a:srgbClr val="000000"/>
              </a:buClr>
              <a:buSzPct val="75000"/>
              <a:defRPr sz="1840"/>
            </a:pPr>
            <a:r>
              <a:t>Acceptance is high</a:t>
            </a:r>
          </a:p>
          <a:p>
            <a:pPr marL="176720" indent="-157734" defTabSz="186944">
              <a:spcBef>
                <a:spcPts val="1200"/>
              </a:spcBef>
              <a:buClr>
                <a:srgbClr val="000000"/>
              </a:buClr>
              <a:buSzPct val="75000"/>
              <a:defRPr sz="1840"/>
            </a:pPr>
            <a:r>
              <a:t>Main disadvantage: low discriminative power: high identification accuracy difficult for a large population</a:t>
            </a:r>
          </a:p>
          <a:p>
            <a:pPr marL="176720" indent="-157734" defTabSz="186944">
              <a:spcBef>
                <a:spcPts val="1200"/>
              </a:spcBef>
              <a:buClr>
                <a:srgbClr val="000000"/>
              </a:buClr>
              <a:buSzPct val="75000"/>
              <a:defRPr sz="1840"/>
            </a:pPr>
            <a:r>
              <a:t>Hand shape not invariant during life span (especially during childhood)</a:t>
            </a:r>
          </a:p>
          <a:p>
            <a:pPr marL="176720" indent="-157734" defTabSz="186944">
              <a:spcBef>
                <a:spcPts val="1200"/>
              </a:spcBef>
              <a:buClr>
                <a:srgbClr val="000000"/>
              </a:buClr>
              <a:buSzPct val="75000"/>
              <a:defRPr sz="1840"/>
            </a:pPr>
            <a:r>
              <a:t>Physical size of devices is rather large</a:t>
            </a:r>
          </a:p>
        </p:txBody>
      </p:sp>
      <p:sp>
        <p:nvSpPr>
          <p:cNvPr id="433" name="Hand recognition"/>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Hand recognition</a:t>
            </a:r>
          </a:p>
        </p:txBody>
      </p:sp>
    </p:spTree>
    <p:extLst>
      <p:ext uri="{BB962C8B-B14F-4D97-AF65-F5344CB8AC3E}">
        <p14:creationId xmlns:p14="http://schemas.microsoft.com/office/powerpoint/2010/main" val="1950761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38"/>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38</a:t>
            </a:r>
          </a:p>
        </p:txBody>
      </p:sp>
      <p:sp>
        <p:nvSpPr>
          <p:cNvPr id="438" name="Each person has a unique style of writing…"/>
          <p:cNvSpPr txBox="1">
            <a:spLocks noGrp="1"/>
          </p:cNvSpPr>
          <p:nvPr>
            <p:ph idx="1"/>
          </p:nvPr>
        </p:nvSpPr>
        <p:spPr>
          <a:prstGeom prst="rect">
            <a:avLst/>
          </a:prstGeom>
        </p:spPr>
        <p:txBody>
          <a:bodyPr>
            <a:normAutofit fontScale="92500" lnSpcReduction="10000"/>
          </a:bodyPr>
          <a:lstStyle/>
          <a:p>
            <a:pPr marL="345757" indent="-308609" defTabSz="365759">
              <a:spcBef>
                <a:spcPts val="2400"/>
              </a:spcBef>
              <a:buClr>
                <a:srgbClr val="000000"/>
              </a:buClr>
              <a:buSzPct val="125000"/>
              <a:defRPr sz="1619"/>
            </a:pPr>
            <a:r>
              <a:rPr dirty="0"/>
              <a:t>Each person has a unique style of writing</a:t>
            </a:r>
          </a:p>
          <a:p>
            <a:pPr marL="345757" indent="-308609" defTabSz="365759">
              <a:spcBef>
                <a:spcPts val="2400"/>
              </a:spcBef>
              <a:buClr>
                <a:srgbClr val="000000"/>
              </a:buClr>
              <a:buSzPct val="125000"/>
              <a:defRPr sz="1619"/>
            </a:pPr>
            <a:r>
              <a:rPr dirty="0"/>
              <a:t>No two signatures of a person are exactly identical</a:t>
            </a:r>
          </a:p>
          <a:p>
            <a:pPr marL="345757" indent="-308609" defTabSz="365759">
              <a:spcBef>
                <a:spcPts val="2400"/>
              </a:spcBef>
              <a:buClr>
                <a:srgbClr val="000000"/>
              </a:buClr>
              <a:buSzPct val="125000"/>
              <a:defRPr sz="1619"/>
            </a:pPr>
            <a:r>
              <a:rPr dirty="0"/>
              <a:t>Variations also depend on physical and emotional state</a:t>
            </a:r>
          </a:p>
          <a:p>
            <a:pPr marL="345757" indent="-308609" defTabSz="365759">
              <a:spcBef>
                <a:spcPts val="2400"/>
              </a:spcBef>
              <a:buClr>
                <a:srgbClr val="000000"/>
              </a:buClr>
              <a:buSzPct val="125000"/>
              <a:defRPr sz="1619"/>
            </a:pPr>
            <a:r>
              <a:rPr dirty="0"/>
              <a:t>Authentication accuracy is reasonable, but not sufficiently high for large scale identification</a:t>
            </a:r>
          </a:p>
          <a:p>
            <a:pPr marL="345757" indent="-308609" defTabSz="365759">
              <a:spcBef>
                <a:spcPts val="2400"/>
              </a:spcBef>
              <a:buClr>
                <a:srgbClr val="000000"/>
              </a:buClr>
              <a:buSzPct val="125000"/>
              <a:defRPr sz="1619"/>
            </a:pPr>
            <a:r>
              <a:rPr dirty="0"/>
              <a:t>High user acceptance </a:t>
            </a:r>
          </a:p>
          <a:p>
            <a:pPr marL="345757" indent="-308609" defTabSz="365759">
              <a:spcBef>
                <a:spcPts val="2400"/>
              </a:spcBef>
              <a:buClr>
                <a:srgbClr val="000000"/>
              </a:buClr>
              <a:buSzPct val="125000"/>
              <a:defRPr sz="1619"/>
            </a:pPr>
            <a:r>
              <a:rPr dirty="0"/>
              <a:t>Two approaches:</a:t>
            </a:r>
          </a:p>
          <a:p>
            <a:pPr marL="705802" lvl="1" indent="-257175" defTabSz="365759">
              <a:spcBef>
                <a:spcPts val="2400"/>
              </a:spcBef>
              <a:buClr>
                <a:srgbClr val="000000"/>
              </a:buClr>
              <a:buSzPct val="125000"/>
              <a:defRPr sz="1440"/>
            </a:pPr>
            <a:r>
              <a:rPr b="1" dirty="0"/>
              <a:t>Static</a:t>
            </a:r>
            <a:r>
              <a:rPr dirty="0"/>
              <a:t>: uses only the geometric shape features of a signature</a:t>
            </a:r>
          </a:p>
          <a:p>
            <a:pPr marL="705802" lvl="1" indent="-257175" defTabSz="365759">
              <a:spcBef>
                <a:spcPts val="2400"/>
              </a:spcBef>
              <a:buClr>
                <a:srgbClr val="000000"/>
              </a:buClr>
              <a:buSzPct val="125000"/>
              <a:defRPr sz="1440"/>
            </a:pPr>
            <a:r>
              <a:rPr b="1" dirty="0"/>
              <a:t>Dynamic</a:t>
            </a:r>
            <a:r>
              <a:rPr dirty="0"/>
              <a:t>: uses additionally dynamic features such as acceleration, velocity, trajectory profiles</a:t>
            </a:r>
          </a:p>
          <a:p>
            <a:pPr marL="345757" indent="-308609" defTabSz="365759">
              <a:spcBef>
                <a:spcPts val="2400"/>
              </a:spcBef>
              <a:buClr>
                <a:srgbClr val="000000"/>
              </a:buClr>
              <a:buSzPct val="125000"/>
              <a:defRPr sz="1619"/>
            </a:pPr>
            <a:r>
              <a:rPr dirty="0"/>
              <a:t>Dynamics information difficult to </a:t>
            </a:r>
            <a:r>
              <a:rPr dirty="0" err="1"/>
              <a:t>mimick</a:t>
            </a:r>
            <a:r>
              <a:rPr dirty="0"/>
              <a:t> by impostors</a:t>
            </a:r>
          </a:p>
        </p:txBody>
      </p:sp>
      <p:sp>
        <p:nvSpPr>
          <p:cNvPr id="437" name="Signature"/>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Signature</a:t>
            </a:r>
          </a:p>
        </p:txBody>
      </p:sp>
      <p:pic>
        <p:nvPicPr>
          <p:cNvPr id="439" name="image.png" descr="image.png"/>
          <p:cNvPicPr>
            <a:picLocks/>
          </p:cNvPicPr>
          <p:nvPr/>
        </p:nvPicPr>
        <p:blipFill>
          <a:blip r:embed="rId2"/>
          <a:srcRect l="37165" t="65774" r="37165" b="8320"/>
          <a:stretch>
            <a:fillRect/>
          </a:stretch>
        </p:blipFill>
        <p:spPr>
          <a:xfrm>
            <a:off x="7772400" y="2667000"/>
            <a:ext cx="2895600" cy="2700338"/>
          </a:xfrm>
          <a:prstGeom prst="rect">
            <a:avLst/>
          </a:prstGeom>
          <a:ln w="12700">
            <a:miter lim="400000"/>
          </a:ln>
        </p:spPr>
      </p:pic>
    </p:spTree>
    <p:extLst>
      <p:ext uri="{BB962C8B-B14F-4D97-AF65-F5344CB8AC3E}">
        <p14:creationId xmlns:p14="http://schemas.microsoft.com/office/powerpoint/2010/main" val="1030590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haracteristics determined by the size/shape of the appendages (vocal tracts, mouth, nasal cavities, lips) synthesizing the sound…"/>
          <p:cNvSpPr txBox="1">
            <a:spLocks noGrp="1"/>
          </p:cNvSpPr>
          <p:nvPr>
            <p:ph idx="1"/>
          </p:nvPr>
        </p:nvSpPr>
        <p:spPr>
          <a:prstGeom prst="rect">
            <a:avLst/>
          </a:prstGeom>
        </p:spPr>
        <p:txBody>
          <a:bodyPr>
            <a:normAutofit fontScale="92500" lnSpcReduction="20000"/>
          </a:bodyPr>
          <a:lstStyle/>
          <a:p>
            <a:pPr marL="218979" indent="-195452" defTabSz="231647">
              <a:spcBef>
                <a:spcPts val="1500"/>
              </a:spcBef>
              <a:buClr>
                <a:srgbClr val="000000"/>
              </a:buClr>
              <a:buSzPct val="125000"/>
              <a:defRPr sz="2052"/>
            </a:pPr>
            <a:r>
              <a:rPr dirty="0"/>
              <a:t>Characteristics determined by the size/shape of the appendages (vocal tracts, mouth, nasal cavities, lips) synthesizing the sound</a:t>
            </a:r>
          </a:p>
          <a:p>
            <a:pPr marL="218979" indent="-195452" defTabSz="231647">
              <a:spcBef>
                <a:spcPts val="1500"/>
              </a:spcBef>
              <a:buClr>
                <a:srgbClr val="000000"/>
              </a:buClr>
              <a:buSzPct val="125000"/>
              <a:defRPr sz="2052"/>
            </a:pPr>
            <a:r>
              <a:rPr dirty="0"/>
              <a:t>Speech of a person is distinctive but not sufficient for identification</a:t>
            </a:r>
          </a:p>
          <a:p>
            <a:pPr marL="218979" indent="-195452" defTabSz="231647">
              <a:spcBef>
                <a:spcPts val="1500"/>
              </a:spcBef>
              <a:buClr>
                <a:srgbClr val="000000"/>
              </a:buClr>
              <a:buSzPct val="125000"/>
              <a:defRPr sz="2052"/>
            </a:pPr>
            <a:r>
              <a:rPr dirty="0"/>
              <a:t>Two strategies:</a:t>
            </a:r>
          </a:p>
          <a:p>
            <a:pPr marL="447008" lvl="1" indent="-162877" defTabSz="231647">
              <a:spcBef>
                <a:spcPts val="1500"/>
              </a:spcBef>
              <a:buClr>
                <a:srgbClr val="000000"/>
              </a:buClr>
              <a:buSzPct val="125000"/>
              <a:defRPr sz="1937"/>
            </a:pPr>
            <a:r>
              <a:rPr b="1" dirty="0"/>
              <a:t>Text dependent</a:t>
            </a:r>
            <a:r>
              <a:rPr dirty="0"/>
              <a:t>: utterance of a fixed predetermined phrase</a:t>
            </a:r>
          </a:p>
          <a:p>
            <a:pPr marL="447008" lvl="1" indent="-162877" defTabSz="231647">
              <a:spcBef>
                <a:spcPts val="1500"/>
              </a:spcBef>
              <a:buClr>
                <a:srgbClr val="000000"/>
              </a:buClr>
              <a:buSzPct val="125000"/>
              <a:defRPr sz="1937"/>
            </a:pPr>
            <a:r>
              <a:rPr b="1" dirty="0"/>
              <a:t>Text-independen</a:t>
            </a:r>
            <a:r>
              <a:rPr dirty="0"/>
              <a:t>t: offers more protection against fraud</a:t>
            </a:r>
          </a:p>
          <a:p>
            <a:pPr marL="218979" indent="-195452" defTabSz="231647">
              <a:spcBef>
                <a:spcPts val="1500"/>
              </a:spcBef>
              <a:buClr>
                <a:srgbClr val="000000"/>
              </a:buClr>
              <a:buSzPct val="125000"/>
              <a:defRPr sz="2052"/>
            </a:pPr>
            <a:r>
              <a:rPr dirty="0"/>
              <a:t>General acceptance</a:t>
            </a:r>
          </a:p>
          <a:p>
            <a:pPr marL="218979" indent="-195452" defTabSz="231647">
              <a:spcBef>
                <a:spcPts val="1500"/>
              </a:spcBef>
              <a:buClr>
                <a:srgbClr val="000000"/>
              </a:buClr>
              <a:buSzPct val="125000"/>
              <a:defRPr sz="2052"/>
            </a:pPr>
            <a:r>
              <a:rPr dirty="0"/>
              <a:t>Sensitive to a number of factors:</a:t>
            </a:r>
          </a:p>
          <a:p>
            <a:pPr marL="447008" lvl="1" indent="-162877" defTabSz="231647">
              <a:spcBef>
                <a:spcPts val="1500"/>
              </a:spcBef>
              <a:buClr>
                <a:srgbClr val="000000"/>
              </a:buClr>
              <a:buSzPct val="125000"/>
              <a:defRPr sz="1937"/>
            </a:pPr>
            <a:r>
              <a:rPr dirty="0"/>
              <a:t>Background noise</a:t>
            </a:r>
          </a:p>
          <a:p>
            <a:pPr marL="447008" lvl="1" indent="-162877" defTabSz="231647">
              <a:spcBef>
                <a:spcPts val="1500"/>
              </a:spcBef>
              <a:buClr>
                <a:srgbClr val="000000"/>
              </a:buClr>
              <a:buSzPct val="125000"/>
              <a:defRPr sz="1937"/>
            </a:pPr>
            <a:r>
              <a:rPr dirty="0"/>
              <a:t>Emotional and physical state of the speaker</a:t>
            </a:r>
          </a:p>
          <a:p>
            <a:pPr marL="218979" indent="-195452" defTabSz="231647">
              <a:spcBef>
                <a:spcPts val="1500"/>
              </a:spcBef>
              <a:buClr>
                <a:srgbClr val="000000"/>
              </a:buClr>
              <a:buSzPct val="125000"/>
              <a:defRPr sz="2052"/>
            </a:pPr>
            <a:r>
              <a:rPr dirty="0"/>
              <a:t>Mimicking other’s voices? =&gt; Perceived to be low-security</a:t>
            </a:r>
          </a:p>
        </p:txBody>
      </p:sp>
      <p:sp>
        <p:nvSpPr>
          <p:cNvPr id="444" name="Speech"/>
          <p:cNvSpPr txBox="1">
            <a:spLocks noGrp="1"/>
          </p:cNvSpPr>
          <p:nvPr>
            <p:ph type="title"/>
          </p:nvPr>
        </p:nvSpPr>
        <p:spPr>
          <a:prstGeom prst="rect">
            <a:avLst/>
          </a:prstGeom>
        </p:spPr>
        <p:txBody>
          <a:bodyPr/>
          <a:lstStyle>
            <a:lvl1pPr>
              <a:defRPr>
                <a:effectLst>
                  <a:outerShdw blurRad="12700" dist="25400" dir="2700000" rotWithShape="0">
                    <a:srgbClr val="CBCBCB"/>
                  </a:outerShdw>
                </a:effectLst>
              </a:defRPr>
            </a:lvl1pPr>
          </a:lstStyle>
          <a:p>
            <a:r>
              <a:t>Speech</a:t>
            </a:r>
          </a:p>
        </p:txBody>
      </p:sp>
      <p:sp>
        <p:nvSpPr>
          <p:cNvPr id="442" name="39"/>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39</a:t>
            </a:r>
          </a:p>
        </p:txBody>
      </p:sp>
      <p:pic>
        <p:nvPicPr>
          <p:cNvPr id="443" name="image.png" descr="image.png"/>
          <p:cNvPicPr>
            <a:picLocks/>
          </p:cNvPicPr>
          <p:nvPr/>
        </p:nvPicPr>
        <p:blipFill>
          <a:blip r:embed="rId2"/>
          <a:srcRect l="71389" t="62831" b="8563"/>
          <a:stretch>
            <a:fillRect/>
          </a:stretch>
        </p:blipFill>
        <p:spPr>
          <a:xfrm>
            <a:off x="8191500" y="3860801"/>
            <a:ext cx="2038350" cy="1882775"/>
          </a:xfrm>
          <a:prstGeom prst="rect">
            <a:avLst/>
          </a:prstGeom>
          <a:ln w="12700">
            <a:miter lim="400000"/>
          </a:ln>
        </p:spPr>
      </p:pic>
    </p:spTree>
    <p:extLst>
      <p:ext uri="{BB962C8B-B14F-4D97-AF65-F5344CB8AC3E}">
        <p14:creationId xmlns:p14="http://schemas.microsoft.com/office/powerpoint/2010/main" val="25676948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30C29A-DA6D-564E-A2AE-E8AB5A9383E2}"/>
              </a:ext>
            </a:extLst>
          </p:cNvPr>
          <p:cNvSpPr>
            <a:spLocks noGrp="1"/>
          </p:cNvSpPr>
          <p:nvPr>
            <p:ph idx="1"/>
          </p:nvPr>
        </p:nvSpPr>
        <p:spPr/>
        <p:txBody>
          <a:bodyPr/>
          <a:lstStyle/>
          <a:p>
            <a:endParaRPr lang="en-BE" dirty="0"/>
          </a:p>
        </p:txBody>
      </p:sp>
      <p:sp>
        <p:nvSpPr>
          <p:cNvPr id="3" name="Footer Placeholder 2">
            <a:extLst>
              <a:ext uri="{FF2B5EF4-FFF2-40B4-BE49-F238E27FC236}">
                <a16:creationId xmlns:a16="http://schemas.microsoft.com/office/drawing/2014/main" id="{B8B197D9-A1F1-4846-89F1-63A05F1A8B64}"/>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62CA0CA8-159E-8B4D-81E0-1C5FF2E53577}"/>
              </a:ext>
            </a:extLst>
          </p:cNvPr>
          <p:cNvSpPr>
            <a:spLocks noGrp="1"/>
          </p:cNvSpPr>
          <p:nvPr>
            <p:ph type="sldNum" sz="quarter" idx="12"/>
          </p:nvPr>
        </p:nvSpPr>
        <p:spPr/>
        <p:txBody>
          <a:bodyPr/>
          <a:lstStyle/>
          <a:p>
            <a:fld id="{0A297500-7527-634B-90F4-69D0994C32B4}" type="slidenum">
              <a:rPr lang="nl-NL" smtClean="0"/>
              <a:t>96</a:t>
            </a:fld>
            <a:endParaRPr lang="nl-NL"/>
          </a:p>
        </p:txBody>
      </p:sp>
      <p:sp>
        <p:nvSpPr>
          <p:cNvPr id="5" name="Title 4">
            <a:extLst>
              <a:ext uri="{FF2B5EF4-FFF2-40B4-BE49-F238E27FC236}">
                <a16:creationId xmlns:a16="http://schemas.microsoft.com/office/drawing/2014/main" id="{4BB6969E-221A-124C-BC2D-8B2EBF3CF622}"/>
              </a:ext>
            </a:extLst>
          </p:cNvPr>
          <p:cNvSpPr>
            <a:spLocks noGrp="1"/>
          </p:cNvSpPr>
          <p:nvPr>
            <p:ph type="title"/>
          </p:nvPr>
        </p:nvSpPr>
        <p:spPr/>
        <p:txBody>
          <a:bodyPr/>
          <a:lstStyle/>
          <a:p>
            <a:r>
              <a:rPr lang="en-BE" dirty="0"/>
              <a:t>Ear recognition</a:t>
            </a:r>
          </a:p>
        </p:txBody>
      </p:sp>
      <p:pic>
        <p:nvPicPr>
          <p:cNvPr id="6" name="Picture 5">
            <a:extLst>
              <a:ext uri="{FF2B5EF4-FFF2-40B4-BE49-F238E27FC236}">
                <a16:creationId xmlns:a16="http://schemas.microsoft.com/office/drawing/2014/main" id="{81076C82-59AF-A64E-87F7-A38F2A48FEF5}"/>
              </a:ext>
            </a:extLst>
          </p:cNvPr>
          <p:cNvPicPr>
            <a:picLocks noChangeAspect="1"/>
          </p:cNvPicPr>
          <p:nvPr/>
        </p:nvPicPr>
        <p:blipFill rotWithShape="1">
          <a:blip r:embed="rId2"/>
          <a:srcRect l="16235" t="37353" r="16717" b="5481"/>
          <a:stretch/>
        </p:blipFill>
        <p:spPr>
          <a:xfrm>
            <a:off x="1981199" y="1566000"/>
            <a:ext cx="7121537" cy="4554000"/>
          </a:xfrm>
          <a:prstGeom prst="rect">
            <a:avLst/>
          </a:prstGeom>
        </p:spPr>
      </p:pic>
    </p:spTree>
    <p:extLst>
      <p:ext uri="{BB962C8B-B14F-4D97-AF65-F5344CB8AC3E}">
        <p14:creationId xmlns:p14="http://schemas.microsoft.com/office/powerpoint/2010/main" val="2745550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42"/>
          <p:cNvSpPr txBox="1"/>
          <p:nvPr/>
        </p:nvSpPr>
        <p:spPr>
          <a:xfrm>
            <a:off x="10636044" y="6727195"/>
            <a:ext cx="34945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marL="41275" marR="41275" algn="r">
              <a:buClr>
                <a:srgbClr val="BFBFBF"/>
              </a:buClr>
              <a:buFont typeface="Comic Sans MS"/>
              <a:defRPr sz="1200">
                <a:solidFill>
                  <a:srgbClr val="BFBFBF"/>
                </a:solidFill>
                <a:uFill>
                  <a:solidFill>
                    <a:srgbClr val="BFBFBF"/>
                  </a:solidFill>
                </a:uFill>
                <a:latin typeface="Comic Sans MS"/>
                <a:ea typeface="Comic Sans MS"/>
                <a:cs typeface="Comic Sans MS"/>
                <a:sym typeface="Comic Sans MS"/>
              </a:defRPr>
            </a:lvl1pPr>
          </a:lstStyle>
          <a:p>
            <a:r>
              <a:t>42</a:t>
            </a:r>
          </a:p>
        </p:txBody>
      </p:sp>
      <p:sp>
        <p:nvSpPr>
          <p:cNvPr id="458" name="Palmprint…"/>
          <p:cNvSpPr txBox="1">
            <a:spLocks noGrp="1"/>
          </p:cNvSpPr>
          <p:nvPr>
            <p:ph idx="1"/>
          </p:nvPr>
        </p:nvSpPr>
        <p:spPr>
          <a:prstGeom prst="rect">
            <a:avLst/>
          </a:prstGeom>
        </p:spPr>
        <p:txBody>
          <a:bodyPr>
            <a:normAutofit/>
          </a:bodyPr>
          <a:lstStyle/>
          <a:p>
            <a:pPr marL="268922" indent="-240029" defTabSz="284479">
              <a:spcBef>
                <a:spcPts val="1800"/>
              </a:spcBef>
              <a:buClr>
                <a:srgbClr val="000000"/>
              </a:buClr>
              <a:buSzPct val="75000"/>
              <a:defRPr sz="1960"/>
            </a:pPr>
            <a:r>
              <a:t>Palmprint</a:t>
            </a:r>
          </a:p>
          <a:p>
            <a:pPr marL="268922" indent="-240029" defTabSz="284479">
              <a:spcBef>
                <a:spcPts val="1800"/>
              </a:spcBef>
              <a:buClr>
                <a:srgbClr val="000000"/>
              </a:buClr>
              <a:buSzPct val="75000"/>
              <a:defRPr sz="1960"/>
            </a:pPr>
            <a:r>
              <a:t>Hand vein</a:t>
            </a:r>
          </a:p>
          <a:p>
            <a:pPr marL="268922" indent="-240029" defTabSz="284479">
              <a:spcBef>
                <a:spcPts val="1800"/>
              </a:spcBef>
              <a:buClr>
                <a:srgbClr val="000000"/>
              </a:buClr>
              <a:buSzPct val="75000"/>
              <a:defRPr sz="1960"/>
            </a:pPr>
            <a:r>
              <a:t>DNA</a:t>
            </a:r>
          </a:p>
          <a:p>
            <a:pPr marL="268922" indent="-240029" defTabSz="284479">
              <a:spcBef>
                <a:spcPts val="1800"/>
              </a:spcBef>
              <a:buClr>
                <a:srgbClr val="000000"/>
              </a:buClr>
              <a:buSzPct val="75000"/>
              <a:defRPr sz="1960"/>
            </a:pPr>
            <a:r>
              <a:t>Ear shape</a:t>
            </a:r>
          </a:p>
          <a:p>
            <a:pPr marL="268922" indent="-240029" defTabSz="284479">
              <a:spcBef>
                <a:spcPts val="1800"/>
              </a:spcBef>
              <a:buClr>
                <a:srgbClr val="000000"/>
              </a:buClr>
              <a:buSzPct val="75000"/>
              <a:defRPr sz="1960"/>
            </a:pPr>
            <a:r>
              <a:t>Keystroke dynamics</a:t>
            </a:r>
          </a:p>
          <a:p>
            <a:pPr marL="268922" indent="-240029" defTabSz="284479">
              <a:spcBef>
                <a:spcPts val="1800"/>
              </a:spcBef>
              <a:buClr>
                <a:srgbClr val="000000"/>
              </a:buClr>
              <a:buSzPct val="75000"/>
              <a:defRPr sz="1960"/>
            </a:pPr>
            <a:r>
              <a:t>Fingernail bed</a:t>
            </a:r>
          </a:p>
          <a:p>
            <a:pPr marL="268922" indent="-240029" defTabSz="284479">
              <a:spcBef>
                <a:spcPts val="1800"/>
              </a:spcBef>
              <a:buClr>
                <a:srgbClr val="000000"/>
              </a:buClr>
              <a:buSzPct val="75000"/>
              <a:defRPr sz="1960"/>
            </a:pPr>
            <a:r>
              <a:t>Body odor</a:t>
            </a:r>
          </a:p>
          <a:p>
            <a:pPr marL="268922" indent="-240029" defTabSz="284479">
              <a:spcBef>
                <a:spcPts val="1800"/>
              </a:spcBef>
              <a:buClr>
                <a:srgbClr val="000000"/>
              </a:buClr>
              <a:buSzPct val="75000"/>
              <a:defRPr sz="1960"/>
            </a:pPr>
            <a:r>
              <a:t>Gait </a:t>
            </a:r>
          </a:p>
        </p:txBody>
      </p:sp>
      <p:sp>
        <p:nvSpPr>
          <p:cNvPr id="457" name="Other Biometric Techniques"/>
          <p:cNvSpPr txBox="1">
            <a:spLocks noGrp="1"/>
          </p:cNvSpPr>
          <p:nvPr>
            <p:ph type="title"/>
          </p:nvPr>
        </p:nvSpPr>
        <p:spPr>
          <a:prstGeom prst="rect">
            <a:avLst/>
          </a:prstGeom>
        </p:spPr>
        <p:txBody>
          <a:bodyPr/>
          <a:lstStyle>
            <a:lvl1pPr>
              <a:defRPr sz="4500">
                <a:effectLst>
                  <a:outerShdw blurRad="12700" dist="25400" dir="2700000" rotWithShape="0">
                    <a:srgbClr val="CBCBCB"/>
                  </a:outerShdw>
                </a:effectLst>
              </a:defRPr>
            </a:lvl1pPr>
          </a:lstStyle>
          <a:p>
            <a:r>
              <a:t>Other Biometric Techniques</a:t>
            </a:r>
          </a:p>
        </p:txBody>
      </p:sp>
      <p:pic>
        <p:nvPicPr>
          <p:cNvPr id="459" name="image.png" descr="image.png"/>
          <p:cNvPicPr>
            <a:picLocks/>
          </p:cNvPicPr>
          <p:nvPr/>
        </p:nvPicPr>
        <p:blipFill>
          <a:blip r:embed="rId2"/>
          <a:stretch>
            <a:fillRect/>
          </a:stretch>
        </p:blipFill>
        <p:spPr>
          <a:xfrm>
            <a:off x="9580315" y="2189782"/>
            <a:ext cx="2419350" cy="2733675"/>
          </a:xfrm>
          <a:prstGeom prst="rect">
            <a:avLst/>
          </a:prstGeom>
          <a:ln w="12700">
            <a:miter lim="400000"/>
          </a:ln>
        </p:spPr>
      </p:pic>
      <p:pic>
        <p:nvPicPr>
          <p:cNvPr id="460" name="image.png" descr="image.png"/>
          <p:cNvPicPr>
            <a:picLocks/>
          </p:cNvPicPr>
          <p:nvPr/>
        </p:nvPicPr>
        <p:blipFill>
          <a:blip r:embed="rId3"/>
          <a:stretch>
            <a:fillRect/>
          </a:stretch>
        </p:blipFill>
        <p:spPr>
          <a:xfrm>
            <a:off x="5442527" y="2427286"/>
            <a:ext cx="3822700" cy="2003425"/>
          </a:xfrm>
          <a:prstGeom prst="rect">
            <a:avLst/>
          </a:prstGeom>
          <a:ln w="12700">
            <a:miter lim="400000"/>
          </a:ln>
        </p:spPr>
      </p:pic>
      <p:pic>
        <p:nvPicPr>
          <p:cNvPr id="461" name="Eigenp5.png" descr="Eigenp5.png"/>
          <p:cNvPicPr>
            <a:picLocks/>
          </p:cNvPicPr>
          <p:nvPr/>
        </p:nvPicPr>
        <p:blipFill>
          <a:blip r:embed="rId4"/>
          <a:stretch>
            <a:fillRect/>
          </a:stretch>
        </p:blipFill>
        <p:spPr>
          <a:xfrm>
            <a:off x="3668569" y="2382837"/>
            <a:ext cx="1657350" cy="2092325"/>
          </a:xfrm>
          <a:prstGeom prst="rect">
            <a:avLst/>
          </a:prstGeom>
          <a:ln w="12700">
            <a:miter lim="400000"/>
          </a:ln>
        </p:spPr>
      </p:pic>
    </p:spTree>
    <p:extLst>
      <p:ext uri="{BB962C8B-B14F-4D97-AF65-F5344CB8AC3E}">
        <p14:creationId xmlns:p14="http://schemas.microsoft.com/office/powerpoint/2010/main" val="3774429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F385271-DAF9-984E-B5B0-205B936D4909}"/>
              </a:ext>
            </a:extLst>
          </p:cNvPr>
          <p:cNvPicPr>
            <a:picLocks noGrp="1" noChangeAspect="1"/>
          </p:cNvPicPr>
          <p:nvPr>
            <p:ph idx="1"/>
          </p:nvPr>
        </p:nvPicPr>
        <p:blipFill>
          <a:blip r:embed="rId2"/>
          <a:stretch>
            <a:fillRect/>
          </a:stretch>
        </p:blipFill>
        <p:spPr>
          <a:xfrm>
            <a:off x="2062882" y="1552493"/>
            <a:ext cx="7941436" cy="4464050"/>
          </a:xfrm>
          <a:prstGeom prst="rect">
            <a:avLst/>
          </a:prstGeom>
        </p:spPr>
      </p:pic>
      <p:sp>
        <p:nvSpPr>
          <p:cNvPr id="3" name="Footer Placeholder 2">
            <a:extLst>
              <a:ext uri="{FF2B5EF4-FFF2-40B4-BE49-F238E27FC236}">
                <a16:creationId xmlns:a16="http://schemas.microsoft.com/office/drawing/2014/main" id="{1BECEF29-0EA1-8842-A73A-0AD38EA4F64C}"/>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2D57D4F2-993D-F244-B641-51D2268A9A70}"/>
              </a:ext>
            </a:extLst>
          </p:cNvPr>
          <p:cNvSpPr>
            <a:spLocks noGrp="1"/>
          </p:cNvSpPr>
          <p:nvPr>
            <p:ph type="sldNum" sz="quarter" idx="12"/>
          </p:nvPr>
        </p:nvSpPr>
        <p:spPr/>
        <p:txBody>
          <a:bodyPr/>
          <a:lstStyle/>
          <a:p>
            <a:fld id="{0A297500-7527-634B-90F4-69D0994C32B4}" type="slidenum">
              <a:rPr lang="nl-NL" smtClean="0"/>
              <a:t>98</a:t>
            </a:fld>
            <a:endParaRPr lang="nl-NL"/>
          </a:p>
        </p:txBody>
      </p:sp>
      <p:sp>
        <p:nvSpPr>
          <p:cNvPr id="5" name="Title 4">
            <a:extLst>
              <a:ext uri="{FF2B5EF4-FFF2-40B4-BE49-F238E27FC236}">
                <a16:creationId xmlns:a16="http://schemas.microsoft.com/office/drawing/2014/main" id="{150214CA-6ECB-5544-8904-860254755914}"/>
              </a:ext>
            </a:extLst>
          </p:cNvPr>
          <p:cNvSpPr>
            <a:spLocks noGrp="1"/>
          </p:cNvSpPr>
          <p:nvPr>
            <p:ph type="title"/>
          </p:nvPr>
        </p:nvSpPr>
        <p:spPr/>
        <p:txBody>
          <a:bodyPr/>
          <a:lstStyle/>
          <a:p>
            <a:r>
              <a:rPr lang="en-BE" dirty="0"/>
              <a:t>Multi-modal biometrics</a:t>
            </a:r>
          </a:p>
        </p:txBody>
      </p:sp>
    </p:spTree>
    <p:extLst>
      <p:ext uri="{BB962C8B-B14F-4D97-AF65-F5344CB8AC3E}">
        <p14:creationId xmlns:p14="http://schemas.microsoft.com/office/powerpoint/2010/main" val="1445820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72280E-32E5-A847-93DC-E5C797D9A02E}"/>
              </a:ext>
            </a:extLst>
          </p:cNvPr>
          <p:cNvSpPr>
            <a:spLocks noGrp="1"/>
          </p:cNvSpPr>
          <p:nvPr>
            <p:ph idx="1"/>
          </p:nvPr>
        </p:nvSpPr>
        <p:spPr/>
        <p:txBody>
          <a:bodyPr/>
          <a:lstStyle/>
          <a:p>
            <a:endParaRPr lang="en-BE"/>
          </a:p>
        </p:txBody>
      </p:sp>
      <p:sp>
        <p:nvSpPr>
          <p:cNvPr id="3" name="Footer Placeholder 2">
            <a:extLst>
              <a:ext uri="{FF2B5EF4-FFF2-40B4-BE49-F238E27FC236}">
                <a16:creationId xmlns:a16="http://schemas.microsoft.com/office/drawing/2014/main" id="{06900944-842E-654E-9FA2-4F944B231834}"/>
              </a:ext>
            </a:extLst>
          </p:cNvPr>
          <p:cNvSpPr>
            <a:spLocks noGrp="1"/>
          </p:cNvSpPr>
          <p:nvPr>
            <p:ph type="ftr" sz="quarter" idx="11"/>
          </p:nvPr>
        </p:nvSpPr>
        <p:spPr/>
        <p:txBody>
          <a:bodyPr/>
          <a:lstStyle/>
          <a:p>
            <a:r>
              <a:rPr lang="en-US"/>
              <a:t>Faculty of Engineering Sciences, ESAT-PSI</a:t>
            </a:r>
            <a:endParaRPr lang="nl-NL"/>
          </a:p>
        </p:txBody>
      </p:sp>
      <p:sp>
        <p:nvSpPr>
          <p:cNvPr id="4" name="Slide Number Placeholder 3">
            <a:extLst>
              <a:ext uri="{FF2B5EF4-FFF2-40B4-BE49-F238E27FC236}">
                <a16:creationId xmlns:a16="http://schemas.microsoft.com/office/drawing/2014/main" id="{7D8B5A08-7224-AD4A-8589-0D66DB81EADA}"/>
              </a:ext>
            </a:extLst>
          </p:cNvPr>
          <p:cNvSpPr>
            <a:spLocks noGrp="1"/>
          </p:cNvSpPr>
          <p:nvPr>
            <p:ph type="sldNum" sz="quarter" idx="12"/>
          </p:nvPr>
        </p:nvSpPr>
        <p:spPr/>
        <p:txBody>
          <a:bodyPr/>
          <a:lstStyle/>
          <a:p>
            <a:fld id="{0A297500-7527-634B-90F4-69D0994C32B4}" type="slidenum">
              <a:rPr lang="nl-NL" smtClean="0"/>
              <a:t>99</a:t>
            </a:fld>
            <a:endParaRPr lang="nl-NL"/>
          </a:p>
        </p:txBody>
      </p:sp>
      <p:sp>
        <p:nvSpPr>
          <p:cNvPr id="5" name="Title 4">
            <a:extLst>
              <a:ext uri="{FF2B5EF4-FFF2-40B4-BE49-F238E27FC236}">
                <a16:creationId xmlns:a16="http://schemas.microsoft.com/office/drawing/2014/main" id="{76C4E3D1-0234-994A-B5DB-61FBA80E09FE}"/>
              </a:ext>
            </a:extLst>
          </p:cNvPr>
          <p:cNvSpPr>
            <a:spLocks noGrp="1"/>
          </p:cNvSpPr>
          <p:nvPr>
            <p:ph type="title"/>
          </p:nvPr>
        </p:nvSpPr>
        <p:spPr/>
        <p:txBody>
          <a:bodyPr/>
          <a:lstStyle/>
          <a:p>
            <a:r>
              <a:rPr lang="en-BE" dirty="0"/>
              <a:t>Multi-modal biometrics</a:t>
            </a:r>
          </a:p>
        </p:txBody>
      </p:sp>
      <p:pic>
        <p:nvPicPr>
          <p:cNvPr id="7" name="Picture 6">
            <a:extLst>
              <a:ext uri="{FF2B5EF4-FFF2-40B4-BE49-F238E27FC236}">
                <a16:creationId xmlns:a16="http://schemas.microsoft.com/office/drawing/2014/main" id="{DD2E31F5-B446-1046-857C-3819011FD23D}"/>
              </a:ext>
            </a:extLst>
          </p:cNvPr>
          <p:cNvPicPr>
            <a:picLocks noChangeAspect="1"/>
          </p:cNvPicPr>
          <p:nvPr/>
        </p:nvPicPr>
        <p:blipFill>
          <a:blip r:embed="rId2"/>
          <a:stretch>
            <a:fillRect/>
          </a:stretch>
        </p:blipFill>
        <p:spPr>
          <a:xfrm>
            <a:off x="1271100" y="1199300"/>
            <a:ext cx="9525000" cy="4965700"/>
          </a:xfrm>
          <a:prstGeom prst="rect">
            <a:avLst/>
          </a:prstGeom>
        </p:spPr>
      </p:pic>
    </p:spTree>
    <p:extLst>
      <p:ext uri="{BB962C8B-B14F-4D97-AF65-F5344CB8AC3E}">
        <p14:creationId xmlns:p14="http://schemas.microsoft.com/office/powerpoint/2010/main" val="4248109924"/>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8243_PPTX_CORP_16x9_NL" id="{5F4A7D94-55A0-BF42-83A8-4B44C13D2CF7}" vid="{8D09B520-017C-4444-974E-BB855ACDE945}"/>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8243_PPTX_CORP_16x9_NL" id="{5F4A7D94-55A0-BF42-83A8-4B44C13D2CF7}" vid="{C68D854F-52D6-764F-9978-E8F308CCFA0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9095</Words>
  <Application>Microsoft Macintosh PowerPoint</Application>
  <PresentationFormat>Widescreen</PresentationFormat>
  <Paragraphs>875</Paragraphs>
  <Slides>112</Slides>
  <Notes>10</Notes>
  <HiddenSlides>11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112</vt:i4>
      </vt:variant>
    </vt:vector>
  </HeadingPairs>
  <TitlesOfParts>
    <vt:vector size="125" baseType="lpstr">
      <vt:lpstr>ＭＳ Ｐゴシック</vt:lpstr>
      <vt:lpstr>Arial</vt:lpstr>
      <vt:lpstr>Calibri</vt:lpstr>
      <vt:lpstr>Comic Sans MS</vt:lpstr>
      <vt:lpstr>ff-din-web-pro</vt:lpstr>
      <vt:lpstr>Gill Sans</vt:lpstr>
      <vt:lpstr>Helvetica Neue</vt:lpstr>
      <vt:lpstr>Open Sans</vt:lpstr>
      <vt:lpstr>Open Sans Light</vt:lpstr>
      <vt:lpstr>Symbol</vt:lpstr>
      <vt:lpstr>Times New Roman</vt:lpstr>
      <vt:lpstr>KU Leuven</vt:lpstr>
      <vt:lpstr>KU Leuven Sedes</vt:lpstr>
      <vt:lpstr>Biometrics System Concepts</vt:lpstr>
      <vt:lpstr>Definition </vt:lpstr>
      <vt:lpstr>Biometrics and Biometrics</vt:lpstr>
      <vt:lpstr>Main biometric identifiers</vt:lpstr>
      <vt:lpstr>Civil Applications </vt:lpstr>
      <vt:lpstr>Commercial Applications</vt:lpstr>
      <vt:lpstr>Number of automated teller machines (ATM) per 100.000 adults</vt:lpstr>
      <vt:lpstr>PowerPoint Presentation</vt:lpstr>
      <vt:lpstr># cell phone subscriptions</vt:lpstr>
      <vt:lpstr>Surveillance</vt:lpstr>
      <vt:lpstr>Surveillance</vt:lpstr>
      <vt:lpstr>The 20 most-surveilled cities in the world</vt:lpstr>
      <vt:lpstr>Surveillance</vt:lpstr>
      <vt:lpstr>PowerPoint Presentation</vt:lpstr>
      <vt:lpstr>PowerPoint Presentation</vt:lpstr>
      <vt:lpstr>Forensic Applications: Terrorist Surveillance   </vt:lpstr>
      <vt:lpstr>Forensic Applications: criminal cases</vt:lpstr>
      <vt:lpstr>Forensic Applications</vt:lpstr>
      <vt:lpstr>Forensic Applications</vt:lpstr>
      <vt:lpstr>Forensic Applications</vt:lpstr>
      <vt:lpstr>History of biometrics</vt:lpstr>
      <vt:lpstr>History of biometrics</vt:lpstr>
      <vt:lpstr>History of biometrics</vt:lpstr>
      <vt:lpstr>History of biometrics</vt:lpstr>
      <vt:lpstr>History of biometrics</vt:lpstr>
      <vt:lpstr>History of biometrics</vt:lpstr>
      <vt:lpstr>History of biometrics</vt:lpstr>
      <vt:lpstr>Variation in biometric applications</vt:lpstr>
      <vt:lpstr>Variation in biometric applications</vt:lpstr>
      <vt:lpstr>Variation in biometric applications</vt:lpstr>
      <vt:lpstr>Personal recognition: 2 modi operandi</vt:lpstr>
      <vt:lpstr>Positive vs negative identification</vt:lpstr>
      <vt:lpstr>Positive/Negative identification example</vt:lpstr>
      <vt:lpstr>PowerPoint Presentation</vt:lpstr>
      <vt:lpstr>Traditional Identification: approaches</vt:lpstr>
      <vt:lpstr>Traditional Identification: disadvantages</vt:lpstr>
      <vt:lpstr>Biometric Identification</vt:lpstr>
      <vt:lpstr>Biometric System Architecture</vt:lpstr>
      <vt:lpstr>Data Acquisition Module</vt:lpstr>
      <vt:lpstr>Feature Extraction Module</vt:lpstr>
      <vt:lpstr>Matching Module</vt:lpstr>
      <vt:lpstr>Decision Module</vt:lpstr>
      <vt:lpstr>Storage Module</vt:lpstr>
      <vt:lpstr>Operational modes</vt:lpstr>
      <vt:lpstr>Enrollment</vt:lpstr>
      <vt:lpstr>Operational Mode</vt:lpstr>
      <vt:lpstr>Verification as a 2-category classification problem</vt:lpstr>
      <vt:lpstr>Operational Mode</vt:lpstr>
      <vt:lpstr>Identification as an N+1 classification problem</vt:lpstr>
      <vt:lpstr>Biometric Identifiers: Requirements</vt:lpstr>
      <vt:lpstr>Biometric System Requirements</vt:lpstr>
      <vt:lpstr>Performance </vt:lpstr>
      <vt:lpstr>Accuracy: ideal situation</vt:lpstr>
      <vt:lpstr>Accuracy: real situation</vt:lpstr>
      <vt:lpstr>Accuracy: real situation</vt:lpstr>
      <vt:lpstr>Performance measures</vt:lpstr>
      <vt:lpstr>Interludium: from confusion matrix to confusing metrics</vt:lpstr>
      <vt:lpstr>Verification system error rates</vt:lpstr>
      <vt:lpstr>Practical calculation</vt:lpstr>
      <vt:lpstr>FAR and FRR from score distributions</vt:lpstr>
      <vt:lpstr>FAR and FRR from score distributions</vt:lpstr>
      <vt:lpstr>Detection Error Trade-off (DET) curve: FAR vs FRR </vt:lpstr>
      <vt:lpstr>Detection Error Trade-off (DET) curve: FRR vs FAR </vt:lpstr>
      <vt:lpstr>DET and ROC curves</vt:lpstr>
      <vt:lpstr>Three very important points to note</vt:lpstr>
      <vt:lpstr>Accuracy or error rate</vt:lpstr>
      <vt:lpstr>Precision-Recall curves</vt:lpstr>
      <vt:lpstr>ROC vs PR curves</vt:lpstr>
      <vt:lpstr>When to Use ROC vs. Precision-Recall Curves?</vt:lpstr>
      <vt:lpstr>Verification performance numbers</vt:lpstr>
      <vt:lpstr>Comparing AUC and ROC</vt:lpstr>
      <vt:lpstr>Verification performance numbers</vt:lpstr>
      <vt:lpstr>Identification system error rates</vt:lpstr>
      <vt:lpstr>Cumulative Match Characteristic (CMC) curve</vt:lpstr>
      <vt:lpstr>Caveat: FMR (verification) versus FPIR (identification) </vt:lpstr>
      <vt:lpstr>Degradation of algorithms over time?</vt:lpstr>
      <vt:lpstr>Note: dependence on test data base!</vt:lpstr>
      <vt:lpstr>User-dependent FA and FR behaviour</vt:lpstr>
      <vt:lpstr>Doddington’s zoo menagerie</vt:lpstr>
      <vt:lpstr>Doddington’s zoo (extended definition)</vt:lpstr>
      <vt:lpstr>Other quantitative measures: availability</vt:lpstr>
      <vt:lpstr>Other quantitative measures</vt:lpstr>
      <vt:lpstr>Costs</vt:lpstr>
      <vt:lpstr>Human factors</vt:lpstr>
      <vt:lpstr>Example of biometrics systems</vt:lpstr>
      <vt:lpstr>Fingerprint recognition</vt:lpstr>
      <vt:lpstr>Face recognition</vt:lpstr>
      <vt:lpstr>Face Recognition Subtasks</vt:lpstr>
      <vt:lpstr>Examples</vt:lpstr>
      <vt:lpstr>Iris recognition</vt:lpstr>
      <vt:lpstr>Retinal pattern</vt:lpstr>
      <vt:lpstr>Hand recognition</vt:lpstr>
      <vt:lpstr>Hand recognition</vt:lpstr>
      <vt:lpstr>Signature</vt:lpstr>
      <vt:lpstr>Speech</vt:lpstr>
      <vt:lpstr>Ear recognition</vt:lpstr>
      <vt:lpstr>Other Biometric Techniques</vt:lpstr>
      <vt:lpstr>Multi-modal biometrics</vt:lpstr>
      <vt:lpstr>Multi-modal biometrics</vt:lpstr>
      <vt:lpstr>Comparison of Biometrics Technologies</vt:lpstr>
      <vt:lpstr>Comparison of Biometrics Technologies</vt:lpstr>
      <vt:lpstr>Comparison of Biometrics Technologies</vt:lpstr>
      <vt:lpstr>PowerPoint Presentation</vt:lpstr>
      <vt:lpstr>PowerPoint Presentation</vt:lpstr>
      <vt:lpstr>PowerPoint Presentation</vt:lpstr>
      <vt:lpstr>Market potential</vt:lpstr>
      <vt:lpstr>PowerPoint Presentation</vt:lpstr>
      <vt:lpstr>Comparison of Biometrics Technologies</vt:lpstr>
      <vt:lpstr>literature</vt:lpstr>
      <vt:lpstr>Biometrics on the silver screen</vt:lpstr>
      <vt:lpstr>Biometrics Syllabus</vt:lpstr>
      <vt:lpstr>Biometrics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Dirk Vandermeulen</dc:creator>
  <cp:lastModifiedBy/>
  <cp:revision>1</cp:revision>
  <dcterms:created xsi:type="dcterms:W3CDTF">2020-02-06T13:01:29Z</dcterms:created>
  <dcterms:modified xsi:type="dcterms:W3CDTF">2020-02-27T12:01:14Z</dcterms:modified>
</cp:coreProperties>
</file>